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36"/>
  </p:notesMasterIdLst>
  <p:sldIdLst>
    <p:sldId id="256" r:id="rId4"/>
    <p:sldId id="285" r:id="rId5"/>
    <p:sldId id="290" r:id="rId6"/>
    <p:sldId id="293" r:id="rId7"/>
    <p:sldId id="297" r:id="rId8"/>
    <p:sldId id="327" r:id="rId9"/>
    <p:sldId id="339" r:id="rId10"/>
    <p:sldId id="314" r:id="rId11"/>
    <p:sldId id="294" r:id="rId12"/>
    <p:sldId id="315" r:id="rId13"/>
    <p:sldId id="336" r:id="rId14"/>
    <p:sldId id="291" r:id="rId15"/>
    <p:sldId id="311" r:id="rId16"/>
    <p:sldId id="341" r:id="rId17"/>
    <p:sldId id="316" r:id="rId18"/>
    <p:sldId id="318" r:id="rId19"/>
    <p:sldId id="345" r:id="rId20"/>
    <p:sldId id="306" r:id="rId21"/>
    <p:sldId id="307" r:id="rId22"/>
    <p:sldId id="298" r:id="rId23"/>
    <p:sldId id="265" r:id="rId24"/>
    <p:sldId id="272" r:id="rId25"/>
    <p:sldId id="273" r:id="rId26"/>
    <p:sldId id="274" r:id="rId27"/>
    <p:sldId id="343" r:id="rId28"/>
    <p:sldId id="342" r:id="rId29"/>
    <p:sldId id="333" r:id="rId30"/>
    <p:sldId id="287" r:id="rId31"/>
    <p:sldId id="347" r:id="rId32"/>
    <p:sldId id="348" r:id="rId33"/>
    <p:sldId id="335" r:id="rId34"/>
    <p:sldId id="3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ius ir Indrė" initials="DiI" lastIdx="20" clrIdx="0">
    <p:extLst>
      <p:ext uri="{19B8F6BF-5375-455C-9EA6-DF929625EA0E}">
        <p15:presenceInfo xmlns:p15="http://schemas.microsoft.com/office/powerpoint/2012/main" userId="689912bb3247815e" providerId="Windows Live"/>
      </p:ext>
    </p:extLst>
  </p:cmAuthor>
  <p:cmAuthor id="2" name="Windows User" initials="WU" lastIdx="1" clrIdx="1">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666633"/>
    <a:srgbClr val="008080"/>
    <a:srgbClr val="CCFFCC"/>
    <a:srgbClr val="8D8DFD"/>
    <a:srgbClr val="005DA2"/>
    <a:srgbClr val="660033"/>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93" autoAdjust="0"/>
    <p:restoredTop sz="59938" autoAdjust="0"/>
  </p:normalViewPr>
  <p:slideViewPr>
    <p:cSldViewPr snapToGrid="0">
      <p:cViewPr>
        <p:scale>
          <a:sx n="64" d="100"/>
          <a:sy n="64" d="100"/>
        </p:scale>
        <p:origin x="416" y="148"/>
      </p:cViewPr>
      <p:guideLst/>
    </p:cSldViewPr>
  </p:slideViewPr>
  <p:notesTextViewPr>
    <p:cViewPr>
      <p:scale>
        <a:sx n="1" d="1"/>
        <a:sy n="1" d="1"/>
      </p:scale>
      <p:origin x="0" y="0"/>
    </p:cViewPr>
  </p:notesTextViewPr>
  <p:sorterViewPr>
    <p:cViewPr>
      <p:scale>
        <a:sx n="100" d="100"/>
        <a:sy n="100" d="100"/>
      </p:scale>
      <p:origin x="0" y="-9608"/>
    </p:cViewPr>
  </p:sorterViewPr>
  <p:notesViewPr>
    <p:cSldViewPr snapToGrid="0">
      <p:cViewPr>
        <p:scale>
          <a:sx n="100" d="100"/>
          <a:sy n="100" d="100"/>
        </p:scale>
        <p:origin x="1628" y="-1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59D4AB-6DAD-48B2-A1C1-6F20A95087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653AF31-8560-400F-8347-97A546495E2B}">
      <dgm:prSet phldrT="[Text]" custT="1"/>
      <dgm:spPr/>
      <dgm:t>
        <a:bodyPr/>
        <a:lstStyle/>
        <a:p>
          <a:r>
            <a:rPr lang="en-US" sz="2800" dirty="0"/>
            <a:t>1 DALIS: KLAUSYMASIS</a:t>
          </a:r>
          <a:r>
            <a:rPr lang="en-CA" sz="2800" dirty="0"/>
            <a:t> </a:t>
          </a:r>
          <a:r>
            <a:rPr lang="en-CA" sz="2800" dirty="0" smtClean="0"/>
            <a:t>(</a:t>
          </a:r>
          <a:r>
            <a:rPr lang="en-CA" sz="2800" dirty="0" err="1" smtClean="0"/>
            <a:t>užduodami</a:t>
          </a:r>
          <a:r>
            <a:rPr lang="en-CA" sz="2800" dirty="0" smtClean="0"/>
            <a:t> </a:t>
          </a:r>
          <a:r>
            <a:rPr lang="en-CA" sz="2800" dirty="0" err="1" smtClean="0"/>
            <a:t>atviri</a:t>
          </a:r>
          <a:r>
            <a:rPr lang="en-CA" sz="2800" dirty="0" smtClean="0"/>
            <a:t> </a:t>
          </a:r>
          <a:r>
            <a:rPr lang="en-CA" sz="2800" dirty="0" err="1"/>
            <a:t>klausimai</a:t>
          </a:r>
          <a:r>
            <a:rPr lang="en-CA" sz="2800" dirty="0"/>
            <a:t>)</a:t>
          </a:r>
          <a:r>
            <a:rPr lang="en-US" sz="2800" dirty="0"/>
            <a:t> </a:t>
          </a:r>
        </a:p>
      </dgm:t>
    </dgm:pt>
    <dgm:pt modelId="{C8721806-A1E6-40A2-9E49-B4DF212EB8BD}" type="parTrans" cxnId="{52620C9D-7220-4BD8-A33C-904986A8E330}">
      <dgm:prSet/>
      <dgm:spPr/>
      <dgm:t>
        <a:bodyPr/>
        <a:lstStyle/>
        <a:p>
          <a:endParaRPr lang="en-US"/>
        </a:p>
      </dgm:t>
    </dgm:pt>
    <dgm:pt modelId="{482F4322-F207-4AD3-B7F9-4CD28BA2C703}" type="sibTrans" cxnId="{52620C9D-7220-4BD8-A33C-904986A8E330}">
      <dgm:prSet/>
      <dgm:spPr/>
      <dgm:t>
        <a:bodyPr/>
        <a:lstStyle/>
        <a:p>
          <a:endParaRPr lang="en-US"/>
        </a:p>
      </dgm:t>
    </dgm:pt>
    <dgm:pt modelId="{4D2301FB-F46B-4C8F-825C-91B12281DDB5}">
      <dgm:prSet phldrT="[Text]" custT="1"/>
      <dgm:spPr/>
      <dgm:t>
        <a:bodyPr/>
        <a:lstStyle/>
        <a:p>
          <a:r>
            <a:rPr lang="en-US" sz="2800" dirty="0"/>
            <a:t>2 DALIS: PAAIŠKINIMAS </a:t>
          </a:r>
          <a:r>
            <a:rPr lang="en-US" sz="2800" dirty="0" smtClean="0"/>
            <a:t>(</a:t>
          </a:r>
          <a:r>
            <a:rPr lang="en-CA" sz="2800" dirty="0" err="1" smtClean="0"/>
            <a:t>užduodami</a:t>
          </a:r>
          <a:r>
            <a:rPr lang="en-CA" sz="2800" dirty="0" smtClean="0"/>
            <a:t> </a:t>
          </a:r>
          <a:r>
            <a:rPr lang="en-CA" sz="2800" dirty="0" err="1" smtClean="0"/>
            <a:t>specifiniai</a:t>
          </a:r>
          <a:r>
            <a:rPr lang="en-CA" sz="2800" dirty="0" smtClean="0"/>
            <a:t> </a:t>
          </a:r>
          <a:r>
            <a:rPr lang="en-US" sz="2800" dirty="0" err="1" smtClean="0"/>
            <a:t>klausimai</a:t>
          </a:r>
          <a:r>
            <a:rPr lang="en-US" sz="2800" dirty="0"/>
            <a:t>)</a:t>
          </a:r>
        </a:p>
      </dgm:t>
    </dgm:pt>
    <dgm:pt modelId="{670BED4C-7E69-44CE-8C1A-FD568A0A43BE}" type="parTrans" cxnId="{22D3E8E2-8D94-4BF9-89D3-96F7575D9345}">
      <dgm:prSet/>
      <dgm:spPr/>
      <dgm:t>
        <a:bodyPr/>
        <a:lstStyle/>
        <a:p>
          <a:endParaRPr lang="en-US"/>
        </a:p>
      </dgm:t>
    </dgm:pt>
    <dgm:pt modelId="{8769A993-AB06-4806-86F8-3F8134E2D5E1}" type="sibTrans" cxnId="{22D3E8E2-8D94-4BF9-89D3-96F7575D9345}">
      <dgm:prSet/>
      <dgm:spPr/>
      <dgm:t>
        <a:bodyPr/>
        <a:lstStyle/>
        <a:p>
          <a:endParaRPr lang="en-US"/>
        </a:p>
      </dgm:t>
    </dgm:pt>
    <dgm:pt modelId="{33F8DFC8-1451-4569-8E82-20C1461FDF37}">
      <dgm:prSet phldrT="[Text]" custT="1"/>
      <dgm:spPr/>
      <dgm:t>
        <a:bodyPr/>
        <a:lstStyle/>
        <a:p>
          <a:r>
            <a:rPr lang="en-US" sz="2800" dirty="0"/>
            <a:t>3 DALIS: PATIKSLINIMAS (</a:t>
          </a:r>
          <a:r>
            <a:rPr lang="en-US" sz="2800" dirty="0" err="1"/>
            <a:t>uždari</a:t>
          </a:r>
          <a:r>
            <a:rPr lang="en-US" sz="2800" dirty="0"/>
            <a:t> </a:t>
          </a:r>
          <a:r>
            <a:rPr lang="en-US" sz="2800" dirty="0" err="1"/>
            <a:t>klausimai</a:t>
          </a:r>
          <a:r>
            <a:rPr lang="en-US" sz="2800" dirty="0"/>
            <a:t>)</a:t>
          </a:r>
        </a:p>
      </dgm:t>
    </dgm:pt>
    <dgm:pt modelId="{DB20924B-03BE-48A3-86AE-84F4DE967BA1}" type="parTrans" cxnId="{956F1CD8-A41A-42AF-ACDA-6A57E958B1EA}">
      <dgm:prSet/>
      <dgm:spPr/>
      <dgm:t>
        <a:bodyPr/>
        <a:lstStyle/>
        <a:p>
          <a:endParaRPr lang="lt-LT"/>
        </a:p>
      </dgm:t>
    </dgm:pt>
    <dgm:pt modelId="{527D9DEB-37AE-4E7D-BD13-503FDD94B333}" type="sibTrans" cxnId="{956F1CD8-A41A-42AF-ACDA-6A57E958B1EA}">
      <dgm:prSet/>
      <dgm:spPr/>
      <dgm:t>
        <a:bodyPr/>
        <a:lstStyle/>
        <a:p>
          <a:endParaRPr lang="lt-LT"/>
        </a:p>
      </dgm:t>
    </dgm:pt>
    <dgm:pt modelId="{19B3128B-D61F-4A00-AC16-7322AC281BA8}" type="pres">
      <dgm:prSet presAssocID="{2559D4AB-6DAD-48B2-A1C1-6F20A9508783}" presName="linear" presStyleCnt="0">
        <dgm:presLayoutVars>
          <dgm:dir/>
          <dgm:animLvl val="lvl"/>
          <dgm:resizeHandles val="exact"/>
        </dgm:presLayoutVars>
      </dgm:prSet>
      <dgm:spPr/>
      <dgm:t>
        <a:bodyPr/>
        <a:lstStyle/>
        <a:p>
          <a:endParaRPr lang="en-US"/>
        </a:p>
      </dgm:t>
    </dgm:pt>
    <dgm:pt modelId="{64ADF3E8-B3F9-48AB-8F7D-C7496E9C680A}" type="pres">
      <dgm:prSet presAssocID="{5653AF31-8560-400F-8347-97A546495E2B}" presName="parentLin" presStyleCnt="0"/>
      <dgm:spPr/>
    </dgm:pt>
    <dgm:pt modelId="{A49A1825-63EE-46CA-9570-B87E8DDBB66A}" type="pres">
      <dgm:prSet presAssocID="{5653AF31-8560-400F-8347-97A546495E2B}" presName="parentLeftMargin" presStyleLbl="node1" presStyleIdx="0" presStyleCnt="3"/>
      <dgm:spPr/>
      <dgm:t>
        <a:bodyPr/>
        <a:lstStyle/>
        <a:p>
          <a:endParaRPr lang="en-US"/>
        </a:p>
      </dgm:t>
    </dgm:pt>
    <dgm:pt modelId="{09B7EB20-CF03-45E1-8B1A-DE3A89147EDA}" type="pres">
      <dgm:prSet presAssocID="{5653AF31-8560-400F-8347-97A546495E2B}" presName="parentText" presStyleLbl="node1" presStyleIdx="0" presStyleCnt="3" custScaleX="134841" custScaleY="198082" custLinFactNeighborX="14781" custLinFactNeighborY="18585">
        <dgm:presLayoutVars>
          <dgm:chMax val="0"/>
          <dgm:bulletEnabled val="1"/>
        </dgm:presLayoutVars>
      </dgm:prSet>
      <dgm:spPr/>
      <dgm:t>
        <a:bodyPr/>
        <a:lstStyle/>
        <a:p>
          <a:endParaRPr lang="en-US"/>
        </a:p>
      </dgm:t>
    </dgm:pt>
    <dgm:pt modelId="{A882F4CC-21B0-45FC-93A3-2B029EE7EB0A}" type="pres">
      <dgm:prSet presAssocID="{5653AF31-8560-400F-8347-97A546495E2B}" presName="negativeSpace" presStyleCnt="0"/>
      <dgm:spPr/>
    </dgm:pt>
    <dgm:pt modelId="{78D6258B-87F6-40DF-80BD-3BDB19BF03E4}" type="pres">
      <dgm:prSet presAssocID="{5653AF31-8560-400F-8347-97A546495E2B}" presName="childText" presStyleLbl="conFgAcc1" presStyleIdx="0" presStyleCnt="3">
        <dgm:presLayoutVars>
          <dgm:bulletEnabled val="1"/>
        </dgm:presLayoutVars>
      </dgm:prSet>
      <dgm:spPr/>
    </dgm:pt>
    <dgm:pt modelId="{04D3D3F4-02C0-46E6-9876-BFEC9D7C7740}" type="pres">
      <dgm:prSet presAssocID="{482F4322-F207-4AD3-B7F9-4CD28BA2C703}" presName="spaceBetweenRectangles" presStyleCnt="0"/>
      <dgm:spPr/>
    </dgm:pt>
    <dgm:pt modelId="{53B05316-8A5E-45A5-921C-01EF0F66B2D4}" type="pres">
      <dgm:prSet presAssocID="{4D2301FB-F46B-4C8F-825C-91B12281DDB5}" presName="parentLin" presStyleCnt="0"/>
      <dgm:spPr/>
    </dgm:pt>
    <dgm:pt modelId="{53463F96-568B-40A8-8A64-7AB73D5848A1}" type="pres">
      <dgm:prSet presAssocID="{4D2301FB-F46B-4C8F-825C-91B12281DDB5}" presName="parentLeftMargin" presStyleLbl="node1" presStyleIdx="0" presStyleCnt="3"/>
      <dgm:spPr/>
      <dgm:t>
        <a:bodyPr/>
        <a:lstStyle/>
        <a:p>
          <a:endParaRPr lang="en-US"/>
        </a:p>
      </dgm:t>
    </dgm:pt>
    <dgm:pt modelId="{B6FB68DF-8C30-4E05-9748-7165662806D9}" type="pres">
      <dgm:prSet presAssocID="{4D2301FB-F46B-4C8F-825C-91B12281DDB5}" presName="parentText" presStyleLbl="node1" presStyleIdx="1" presStyleCnt="3" custScaleX="134359" custScaleY="175950" custLinFactNeighborX="4542" custLinFactNeighborY="-5601">
        <dgm:presLayoutVars>
          <dgm:chMax val="0"/>
          <dgm:bulletEnabled val="1"/>
        </dgm:presLayoutVars>
      </dgm:prSet>
      <dgm:spPr/>
      <dgm:t>
        <a:bodyPr/>
        <a:lstStyle/>
        <a:p>
          <a:endParaRPr lang="en-US"/>
        </a:p>
      </dgm:t>
    </dgm:pt>
    <dgm:pt modelId="{ED44DABA-E670-4DDD-90A3-C6CD5FCC8912}" type="pres">
      <dgm:prSet presAssocID="{4D2301FB-F46B-4C8F-825C-91B12281DDB5}" presName="negativeSpace" presStyleCnt="0"/>
      <dgm:spPr/>
    </dgm:pt>
    <dgm:pt modelId="{C996F4B0-5B06-4741-99F1-7D2404FB37FF}" type="pres">
      <dgm:prSet presAssocID="{4D2301FB-F46B-4C8F-825C-91B12281DDB5}" presName="childText" presStyleLbl="conFgAcc1" presStyleIdx="1" presStyleCnt="3">
        <dgm:presLayoutVars>
          <dgm:bulletEnabled val="1"/>
        </dgm:presLayoutVars>
      </dgm:prSet>
      <dgm:spPr/>
    </dgm:pt>
    <dgm:pt modelId="{E9F989F7-B4FE-4A6F-BC94-3158D106F92C}" type="pres">
      <dgm:prSet presAssocID="{8769A993-AB06-4806-86F8-3F8134E2D5E1}" presName="spaceBetweenRectangles" presStyleCnt="0"/>
      <dgm:spPr/>
    </dgm:pt>
    <dgm:pt modelId="{213A6528-4BAB-4D4D-9C9E-F2C6D0D7C95D}" type="pres">
      <dgm:prSet presAssocID="{33F8DFC8-1451-4569-8E82-20C1461FDF37}" presName="parentLin" presStyleCnt="0"/>
      <dgm:spPr/>
    </dgm:pt>
    <dgm:pt modelId="{A8A89BA3-57AA-40F3-B348-A2BFF1BE9026}" type="pres">
      <dgm:prSet presAssocID="{33F8DFC8-1451-4569-8E82-20C1461FDF37}" presName="parentLeftMargin" presStyleLbl="node1" presStyleIdx="1" presStyleCnt="3"/>
      <dgm:spPr/>
      <dgm:t>
        <a:bodyPr/>
        <a:lstStyle/>
        <a:p>
          <a:endParaRPr lang="en-US"/>
        </a:p>
      </dgm:t>
    </dgm:pt>
    <dgm:pt modelId="{C60E764A-B83B-4F8E-8174-13CD624A7BF2}" type="pres">
      <dgm:prSet presAssocID="{33F8DFC8-1451-4569-8E82-20C1461FDF37}" presName="parentText" presStyleLbl="node1" presStyleIdx="2" presStyleCnt="3" custScaleX="138855" custScaleY="124158">
        <dgm:presLayoutVars>
          <dgm:chMax val="0"/>
          <dgm:bulletEnabled val="1"/>
        </dgm:presLayoutVars>
      </dgm:prSet>
      <dgm:spPr/>
      <dgm:t>
        <a:bodyPr/>
        <a:lstStyle/>
        <a:p>
          <a:endParaRPr lang="en-US"/>
        </a:p>
      </dgm:t>
    </dgm:pt>
    <dgm:pt modelId="{D68B84EB-03A0-4276-A540-120ACE0DCF28}" type="pres">
      <dgm:prSet presAssocID="{33F8DFC8-1451-4569-8E82-20C1461FDF37}" presName="negativeSpace" presStyleCnt="0"/>
      <dgm:spPr/>
    </dgm:pt>
    <dgm:pt modelId="{47FDF6E0-933A-40CA-8268-ACED983A13FD}" type="pres">
      <dgm:prSet presAssocID="{33F8DFC8-1451-4569-8E82-20C1461FDF37}" presName="childText" presStyleLbl="conFgAcc1" presStyleIdx="2" presStyleCnt="3">
        <dgm:presLayoutVars>
          <dgm:bulletEnabled val="1"/>
        </dgm:presLayoutVars>
      </dgm:prSet>
      <dgm:spPr/>
    </dgm:pt>
  </dgm:ptLst>
  <dgm:cxnLst>
    <dgm:cxn modelId="{E39A3BA9-44C1-4E59-89C3-B0A27CBE624B}" type="presOf" srcId="{5653AF31-8560-400F-8347-97A546495E2B}" destId="{09B7EB20-CF03-45E1-8B1A-DE3A89147EDA}" srcOrd="1" destOrd="0" presId="urn:microsoft.com/office/officeart/2005/8/layout/list1"/>
    <dgm:cxn modelId="{956F1CD8-A41A-42AF-ACDA-6A57E958B1EA}" srcId="{2559D4AB-6DAD-48B2-A1C1-6F20A9508783}" destId="{33F8DFC8-1451-4569-8E82-20C1461FDF37}" srcOrd="2" destOrd="0" parTransId="{DB20924B-03BE-48A3-86AE-84F4DE967BA1}" sibTransId="{527D9DEB-37AE-4E7D-BD13-503FDD94B333}"/>
    <dgm:cxn modelId="{4ED08CAC-4F7C-4967-BE04-700D030D00F6}" type="presOf" srcId="{5653AF31-8560-400F-8347-97A546495E2B}" destId="{A49A1825-63EE-46CA-9570-B87E8DDBB66A}" srcOrd="0" destOrd="0" presId="urn:microsoft.com/office/officeart/2005/8/layout/list1"/>
    <dgm:cxn modelId="{269F21B7-B401-4DEC-8BE3-47F27A0FAEB7}" type="presOf" srcId="{2559D4AB-6DAD-48B2-A1C1-6F20A9508783}" destId="{19B3128B-D61F-4A00-AC16-7322AC281BA8}" srcOrd="0" destOrd="0" presId="urn:microsoft.com/office/officeart/2005/8/layout/list1"/>
    <dgm:cxn modelId="{D4842237-5790-4803-959C-770B44C99407}" type="presOf" srcId="{33F8DFC8-1451-4569-8E82-20C1461FDF37}" destId="{A8A89BA3-57AA-40F3-B348-A2BFF1BE9026}" srcOrd="0" destOrd="0" presId="urn:microsoft.com/office/officeart/2005/8/layout/list1"/>
    <dgm:cxn modelId="{13002DB6-5F99-4B8B-9C90-16164B4D81A8}" type="presOf" srcId="{4D2301FB-F46B-4C8F-825C-91B12281DDB5}" destId="{B6FB68DF-8C30-4E05-9748-7165662806D9}" srcOrd="1" destOrd="0" presId="urn:microsoft.com/office/officeart/2005/8/layout/list1"/>
    <dgm:cxn modelId="{1FB6FADA-4D1D-44D2-8518-B3CFBE801977}" type="presOf" srcId="{33F8DFC8-1451-4569-8E82-20C1461FDF37}" destId="{C60E764A-B83B-4F8E-8174-13CD624A7BF2}" srcOrd="1" destOrd="0" presId="urn:microsoft.com/office/officeart/2005/8/layout/list1"/>
    <dgm:cxn modelId="{22D3E8E2-8D94-4BF9-89D3-96F7575D9345}" srcId="{2559D4AB-6DAD-48B2-A1C1-6F20A9508783}" destId="{4D2301FB-F46B-4C8F-825C-91B12281DDB5}" srcOrd="1" destOrd="0" parTransId="{670BED4C-7E69-44CE-8C1A-FD568A0A43BE}" sibTransId="{8769A993-AB06-4806-86F8-3F8134E2D5E1}"/>
    <dgm:cxn modelId="{4285E339-54CE-4558-B4FD-D4B780816B1D}" type="presOf" srcId="{4D2301FB-F46B-4C8F-825C-91B12281DDB5}" destId="{53463F96-568B-40A8-8A64-7AB73D5848A1}" srcOrd="0" destOrd="0" presId="urn:microsoft.com/office/officeart/2005/8/layout/list1"/>
    <dgm:cxn modelId="{52620C9D-7220-4BD8-A33C-904986A8E330}" srcId="{2559D4AB-6DAD-48B2-A1C1-6F20A9508783}" destId="{5653AF31-8560-400F-8347-97A546495E2B}" srcOrd="0" destOrd="0" parTransId="{C8721806-A1E6-40A2-9E49-B4DF212EB8BD}" sibTransId="{482F4322-F207-4AD3-B7F9-4CD28BA2C703}"/>
    <dgm:cxn modelId="{1185FF89-3D3B-46BA-8A0E-1F205B776CA1}" type="presParOf" srcId="{19B3128B-D61F-4A00-AC16-7322AC281BA8}" destId="{64ADF3E8-B3F9-48AB-8F7D-C7496E9C680A}" srcOrd="0" destOrd="0" presId="urn:microsoft.com/office/officeart/2005/8/layout/list1"/>
    <dgm:cxn modelId="{CC477CFF-3AC9-403D-B13F-42B4CAD79A0D}" type="presParOf" srcId="{64ADF3E8-B3F9-48AB-8F7D-C7496E9C680A}" destId="{A49A1825-63EE-46CA-9570-B87E8DDBB66A}" srcOrd="0" destOrd="0" presId="urn:microsoft.com/office/officeart/2005/8/layout/list1"/>
    <dgm:cxn modelId="{25FA36D3-1349-4BA1-AE44-C511803899F1}" type="presParOf" srcId="{64ADF3E8-B3F9-48AB-8F7D-C7496E9C680A}" destId="{09B7EB20-CF03-45E1-8B1A-DE3A89147EDA}" srcOrd="1" destOrd="0" presId="urn:microsoft.com/office/officeart/2005/8/layout/list1"/>
    <dgm:cxn modelId="{679341D1-ADC3-4FB5-AE79-7E9851DC0397}" type="presParOf" srcId="{19B3128B-D61F-4A00-AC16-7322AC281BA8}" destId="{A882F4CC-21B0-45FC-93A3-2B029EE7EB0A}" srcOrd="1" destOrd="0" presId="urn:microsoft.com/office/officeart/2005/8/layout/list1"/>
    <dgm:cxn modelId="{89643F15-FEAF-45B1-B3C4-F487E7D52E2C}" type="presParOf" srcId="{19B3128B-D61F-4A00-AC16-7322AC281BA8}" destId="{78D6258B-87F6-40DF-80BD-3BDB19BF03E4}" srcOrd="2" destOrd="0" presId="urn:microsoft.com/office/officeart/2005/8/layout/list1"/>
    <dgm:cxn modelId="{07C60DD5-8CAE-4BC1-82B8-98AED3E5E782}" type="presParOf" srcId="{19B3128B-D61F-4A00-AC16-7322AC281BA8}" destId="{04D3D3F4-02C0-46E6-9876-BFEC9D7C7740}" srcOrd="3" destOrd="0" presId="urn:microsoft.com/office/officeart/2005/8/layout/list1"/>
    <dgm:cxn modelId="{FDDF0378-0CE2-404A-84AA-569E4909BA0F}" type="presParOf" srcId="{19B3128B-D61F-4A00-AC16-7322AC281BA8}" destId="{53B05316-8A5E-45A5-921C-01EF0F66B2D4}" srcOrd="4" destOrd="0" presId="urn:microsoft.com/office/officeart/2005/8/layout/list1"/>
    <dgm:cxn modelId="{91E2DF42-05BB-4B22-BFEE-558D83047B9D}" type="presParOf" srcId="{53B05316-8A5E-45A5-921C-01EF0F66B2D4}" destId="{53463F96-568B-40A8-8A64-7AB73D5848A1}" srcOrd="0" destOrd="0" presId="urn:microsoft.com/office/officeart/2005/8/layout/list1"/>
    <dgm:cxn modelId="{30E2DFAF-CCE9-4AC9-8378-51B6D977BD70}" type="presParOf" srcId="{53B05316-8A5E-45A5-921C-01EF0F66B2D4}" destId="{B6FB68DF-8C30-4E05-9748-7165662806D9}" srcOrd="1" destOrd="0" presId="urn:microsoft.com/office/officeart/2005/8/layout/list1"/>
    <dgm:cxn modelId="{6F1F31BB-1B95-4BF3-9425-284C3A917646}" type="presParOf" srcId="{19B3128B-D61F-4A00-AC16-7322AC281BA8}" destId="{ED44DABA-E670-4DDD-90A3-C6CD5FCC8912}" srcOrd="5" destOrd="0" presId="urn:microsoft.com/office/officeart/2005/8/layout/list1"/>
    <dgm:cxn modelId="{6FC97D3E-261D-4500-96FF-34D7315E2126}" type="presParOf" srcId="{19B3128B-D61F-4A00-AC16-7322AC281BA8}" destId="{C996F4B0-5B06-4741-99F1-7D2404FB37FF}" srcOrd="6" destOrd="0" presId="urn:microsoft.com/office/officeart/2005/8/layout/list1"/>
    <dgm:cxn modelId="{FC60F4F8-7701-4A12-8EA0-F84F8E0C2575}" type="presParOf" srcId="{19B3128B-D61F-4A00-AC16-7322AC281BA8}" destId="{E9F989F7-B4FE-4A6F-BC94-3158D106F92C}" srcOrd="7" destOrd="0" presId="urn:microsoft.com/office/officeart/2005/8/layout/list1"/>
    <dgm:cxn modelId="{21AF2F7E-202D-4B59-87FC-7A7B7E09B877}" type="presParOf" srcId="{19B3128B-D61F-4A00-AC16-7322AC281BA8}" destId="{213A6528-4BAB-4D4D-9C9E-F2C6D0D7C95D}" srcOrd="8" destOrd="0" presId="urn:microsoft.com/office/officeart/2005/8/layout/list1"/>
    <dgm:cxn modelId="{7C2F5FAA-93CB-4029-91D8-5555EBAA0256}" type="presParOf" srcId="{213A6528-4BAB-4D4D-9C9E-F2C6D0D7C95D}" destId="{A8A89BA3-57AA-40F3-B348-A2BFF1BE9026}" srcOrd="0" destOrd="0" presId="urn:microsoft.com/office/officeart/2005/8/layout/list1"/>
    <dgm:cxn modelId="{CEB69E34-2064-43F5-BE78-C92992655B2D}" type="presParOf" srcId="{213A6528-4BAB-4D4D-9C9E-F2C6D0D7C95D}" destId="{C60E764A-B83B-4F8E-8174-13CD624A7BF2}" srcOrd="1" destOrd="0" presId="urn:microsoft.com/office/officeart/2005/8/layout/list1"/>
    <dgm:cxn modelId="{C4557869-2178-48CD-A686-A58EA0957FA2}" type="presParOf" srcId="{19B3128B-D61F-4A00-AC16-7322AC281BA8}" destId="{D68B84EB-03A0-4276-A540-120ACE0DCF28}" srcOrd="9" destOrd="0" presId="urn:microsoft.com/office/officeart/2005/8/layout/list1"/>
    <dgm:cxn modelId="{6B2E341A-24A8-4CF6-B9DE-58A152CCDD48}" type="presParOf" srcId="{19B3128B-D61F-4A00-AC16-7322AC281BA8}" destId="{47FDF6E0-933A-40CA-8268-ACED983A13F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6258B-87F6-40DF-80BD-3BDB19BF03E4}">
      <dsp:nvSpPr>
        <dsp:cNvPr id="0" name=""/>
        <dsp:cNvSpPr/>
      </dsp:nvSpPr>
      <dsp:spPr>
        <a:xfrm>
          <a:off x="0" y="1198672"/>
          <a:ext cx="9968168"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B7EB20-CF03-45E1-8B1A-DE3A89147EDA}">
      <dsp:nvSpPr>
        <dsp:cNvPr id="0" name=""/>
        <dsp:cNvSpPr/>
      </dsp:nvSpPr>
      <dsp:spPr>
        <a:xfrm>
          <a:off x="559343" y="204757"/>
          <a:ext cx="9408825" cy="15203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741" tIns="0" rIns="263741" bIns="0" numCol="1" spcCol="1270" anchor="ctr" anchorCtr="0">
          <a:noAutofit/>
        </a:bodyPr>
        <a:lstStyle/>
        <a:p>
          <a:pPr lvl="0" algn="l" defTabSz="1244600">
            <a:lnSpc>
              <a:spcPct val="90000"/>
            </a:lnSpc>
            <a:spcBef>
              <a:spcPct val="0"/>
            </a:spcBef>
            <a:spcAft>
              <a:spcPct val="35000"/>
            </a:spcAft>
          </a:pPr>
          <a:r>
            <a:rPr lang="en-US" sz="2800" kern="1200" dirty="0"/>
            <a:t>1 DALIS: KLAUSYMASIS</a:t>
          </a:r>
          <a:r>
            <a:rPr lang="en-CA" sz="2800" kern="1200" dirty="0"/>
            <a:t> </a:t>
          </a:r>
          <a:r>
            <a:rPr lang="en-CA" sz="2800" kern="1200" dirty="0" smtClean="0"/>
            <a:t>(</a:t>
          </a:r>
          <a:r>
            <a:rPr lang="en-CA" sz="2800" kern="1200" dirty="0" err="1" smtClean="0"/>
            <a:t>užduodami</a:t>
          </a:r>
          <a:r>
            <a:rPr lang="en-CA" sz="2800" kern="1200" dirty="0" smtClean="0"/>
            <a:t> </a:t>
          </a:r>
          <a:r>
            <a:rPr lang="en-CA" sz="2800" kern="1200" dirty="0" err="1" smtClean="0"/>
            <a:t>atviri</a:t>
          </a:r>
          <a:r>
            <a:rPr lang="en-CA" sz="2800" kern="1200" dirty="0" smtClean="0"/>
            <a:t> </a:t>
          </a:r>
          <a:r>
            <a:rPr lang="en-CA" sz="2800" kern="1200" dirty="0" err="1"/>
            <a:t>klausimai</a:t>
          </a:r>
          <a:r>
            <a:rPr lang="en-CA" sz="2800" kern="1200" dirty="0"/>
            <a:t>)</a:t>
          </a:r>
          <a:r>
            <a:rPr lang="en-US" sz="2800" kern="1200" dirty="0"/>
            <a:t> </a:t>
          </a:r>
        </a:p>
      </dsp:txBody>
      <dsp:txXfrm>
        <a:off x="633559" y="278973"/>
        <a:ext cx="9260393" cy="1371886"/>
      </dsp:txXfrm>
    </dsp:sp>
    <dsp:sp modelId="{C996F4B0-5B06-4741-99F1-7D2404FB37FF}">
      <dsp:nvSpPr>
        <dsp:cNvPr id="0" name=""/>
        <dsp:cNvSpPr/>
      </dsp:nvSpPr>
      <dsp:spPr>
        <a:xfrm>
          <a:off x="0" y="2960963"/>
          <a:ext cx="9968168"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B68DF-8C30-4E05-9748-7165662806D9}">
      <dsp:nvSpPr>
        <dsp:cNvPr id="0" name=""/>
        <dsp:cNvSpPr/>
      </dsp:nvSpPr>
      <dsp:spPr>
        <a:xfrm>
          <a:off x="521046" y="1951283"/>
          <a:ext cx="9375192" cy="1350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741" tIns="0" rIns="263741" bIns="0" numCol="1" spcCol="1270" anchor="ctr" anchorCtr="0">
          <a:noAutofit/>
        </a:bodyPr>
        <a:lstStyle/>
        <a:p>
          <a:pPr lvl="0" algn="l" defTabSz="1244600">
            <a:lnSpc>
              <a:spcPct val="90000"/>
            </a:lnSpc>
            <a:spcBef>
              <a:spcPct val="0"/>
            </a:spcBef>
            <a:spcAft>
              <a:spcPct val="35000"/>
            </a:spcAft>
          </a:pPr>
          <a:r>
            <a:rPr lang="en-US" sz="2800" kern="1200" dirty="0"/>
            <a:t>2 DALIS: PAAIŠKINIMAS </a:t>
          </a:r>
          <a:r>
            <a:rPr lang="en-US" sz="2800" kern="1200" dirty="0" smtClean="0"/>
            <a:t>(</a:t>
          </a:r>
          <a:r>
            <a:rPr lang="en-CA" sz="2800" kern="1200" dirty="0" err="1" smtClean="0"/>
            <a:t>užduodami</a:t>
          </a:r>
          <a:r>
            <a:rPr lang="en-CA" sz="2800" kern="1200" dirty="0" smtClean="0"/>
            <a:t> </a:t>
          </a:r>
          <a:r>
            <a:rPr lang="en-CA" sz="2800" kern="1200" dirty="0" err="1" smtClean="0"/>
            <a:t>specifiniai</a:t>
          </a:r>
          <a:r>
            <a:rPr lang="en-CA" sz="2800" kern="1200" dirty="0" smtClean="0"/>
            <a:t> </a:t>
          </a:r>
          <a:r>
            <a:rPr lang="en-US" sz="2800" kern="1200" dirty="0" err="1" smtClean="0"/>
            <a:t>klausimai</a:t>
          </a:r>
          <a:r>
            <a:rPr lang="en-US" sz="2800" kern="1200" dirty="0"/>
            <a:t>)</a:t>
          </a:r>
        </a:p>
      </dsp:txBody>
      <dsp:txXfrm>
        <a:off x="586970" y="2017207"/>
        <a:ext cx="9243344" cy="1218603"/>
      </dsp:txXfrm>
    </dsp:sp>
    <dsp:sp modelId="{47FDF6E0-933A-40CA-8268-ACED983A13FD}">
      <dsp:nvSpPr>
        <dsp:cNvPr id="0" name=""/>
        <dsp:cNvSpPr/>
      </dsp:nvSpPr>
      <dsp:spPr>
        <a:xfrm>
          <a:off x="0" y="4325741"/>
          <a:ext cx="9968168"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0E764A-B83B-4F8E-8174-13CD624A7BF2}">
      <dsp:nvSpPr>
        <dsp:cNvPr id="0" name=""/>
        <dsp:cNvSpPr/>
      </dsp:nvSpPr>
      <dsp:spPr>
        <a:xfrm>
          <a:off x="487213" y="3756563"/>
          <a:ext cx="9471288" cy="9529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741" tIns="0" rIns="263741" bIns="0" numCol="1" spcCol="1270" anchor="ctr" anchorCtr="0">
          <a:noAutofit/>
        </a:bodyPr>
        <a:lstStyle/>
        <a:p>
          <a:pPr lvl="0" algn="l" defTabSz="1244600">
            <a:lnSpc>
              <a:spcPct val="90000"/>
            </a:lnSpc>
            <a:spcBef>
              <a:spcPct val="0"/>
            </a:spcBef>
            <a:spcAft>
              <a:spcPct val="35000"/>
            </a:spcAft>
          </a:pPr>
          <a:r>
            <a:rPr lang="en-US" sz="2800" kern="1200" dirty="0"/>
            <a:t>3 DALIS: PATIKSLINIMAS (</a:t>
          </a:r>
          <a:r>
            <a:rPr lang="en-US" sz="2800" kern="1200" dirty="0" err="1"/>
            <a:t>uždari</a:t>
          </a:r>
          <a:r>
            <a:rPr lang="en-US" sz="2800" kern="1200" dirty="0"/>
            <a:t> </a:t>
          </a:r>
          <a:r>
            <a:rPr lang="en-US" sz="2800" kern="1200" dirty="0" err="1"/>
            <a:t>klausimai</a:t>
          </a:r>
          <a:r>
            <a:rPr lang="en-US" sz="2800" kern="1200" dirty="0"/>
            <a:t>)</a:t>
          </a:r>
        </a:p>
      </dsp:txBody>
      <dsp:txXfrm>
        <a:off x="533732" y="3803082"/>
        <a:ext cx="9378250" cy="85989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C3940-7615-4276-8F53-686A5025686A}" type="datetimeFigureOut">
              <a:rPr lang="en-CA" smtClean="0"/>
              <a:t>2019-09-27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Edit Master text styles</a:t>
            </a:r>
          </a:p>
          <a:p>
            <a:pPr lvl="1"/>
            <a:r>
              <a:rPr lang="en-US" dirty="0" smtClean="0"/>
              <a:t>Second </a:t>
            </a:r>
            <a:r>
              <a:rPr lang="en-US" dirty="0"/>
              <a:t>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D16F84-E135-45C0-AE63-A7FA54DF0051}" type="slidenum">
              <a:rPr lang="en-CA" smtClean="0"/>
              <a:t>‹#›</a:t>
            </a:fld>
            <a:endParaRPr lang="en-CA"/>
          </a:p>
        </p:txBody>
      </p:sp>
    </p:spTree>
    <p:extLst>
      <p:ext uri="{BB962C8B-B14F-4D97-AF65-F5344CB8AC3E}">
        <p14:creationId xmlns:p14="http://schemas.microsoft.com/office/powerpoint/2010/main" val="370642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br.org/search?term=ran+zilca"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amazon.com/gp/aw/d/B01GI8ML1I/" TargetMode="External"/><Relationship Id="rId4" Type="http://schemas.openxmlformats.org/officeDocument/2006/relationships/hyperlink" Target="http://www.happify.com/"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br.org/product/resonant-leadership-renewing-yourself-and-connecting-with-others-through-mindfulness-hope-and-compassion/an/5631-HBK-ENG"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mentalhelp.net/articles/types-of-stressors-eustress-vs-distress/" TargetMode="External"/><Relationship Id="rId4" Type="http://schemas.openxmlformats.org/officeDocument/2006/relationships/hyperlink" Target="https://www.youtube.com/watch?v=HmEo6RI4Wv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C2D16F84-E135-45C0-AE63-A7FA54DF0051}" type="slidenum">
              <a:rPr lang="en-CA" smtClean="0"/>
              <a:t>1</a:t>
            </a:fld>
            <a:endParaRPr lang="en-CA"/>
          </a:p>
        </p:txBody>
      </p:sp>
    </p:spTree>
    <p:extLst>
      <p:ext uri="{BB962C8B-B14F-4D97-AF65-F5344CB8AC3E}">
        <p14:creationId xmlns:p14="http://schemas.microsoft.com/office/powerpoint/2010/main" val="3980947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THEORY of MOTIVATION</a:t>
            </a:r>
            <a:br>
              <a:rPr lang="en-CA" dirty="0"/>
            </a:br>
            <a:r>
              <a:rPr lang="en-CA" dirty="0"/>
              <a:t>Automatic motivation system. Behaviour is primarily driven by this system (basic needs and wants, e.g. hunger). </a:t>
            </a:r>
          </a:p>
          <a:p>
            <a:r>
              <a:rPr lang="en-CA" dirty="0"/>
              <a:t>Reflective motivation system is more advanced and includes the person’s belies about good and bad (e.g. sugary foods) , or pre-formed plans. </a:t>
            </a:r>
          </a:p>
          <a:p>
            <a:r>
              <a:rPr lang="en-CA" dirty="0"/>
              <a:t>Reflective system will only act if it can overcome the messages the person is getting from automatic system.  </a:t>
            </a:r>
          </a:p>
          <a:p>
            <a:endParaRPr lang="en-CA" dirty="0"/>
          </a:p>
        </p:txBody>
      </p:sp>
      <p:sp>
        <p:nvSpPr>
          <p:cNvPr id="4" name="Slide Number Placeholder 3"/>
          <p:cNvSpPr>
            <a:spLocks noGrp="1"/>
          </p:cNvSpPr>
          <p:nvPr>
            <p:ph type="sldNum" sz="quarter" idx="10"/>
          </p:nvPr>
        </p:nvSpPr>
        <p:spPr/>
        <p:txBody>
          <a:bodyPr/>
          <a:lstStyle/>
          <a:p>
            <a:fld id="{C2D16F84-E135-45C0-AE63-A7FA54DF0051}" type="slidenum">
              <a:rPr lang="en-CA" smtClean="0"/>
              <a:t>20</a:t>
            </a:fld>
            <a:endParaRPr lang="en-CA"/>
          </a:p>
        </p:txBody>
      </p:sp>
    </p:spTree>
    <p:extLst>
      <p:ext uri="{BB962C8B-B14F-4D97-AF65-F5344CB8AC3E}">
        <p14:creationId xmlns:p14="http://schemas.microsoft.com/office/powerpoint/2010/main" val="3785904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Each phases</a:t>
            </a:r>
            <a:r>
              <a:rPr lang="en-CA" baseline="0" dirty="0"/>
              <a:t> uses specific questions</a:t>
            </a:r>
            <a:endParaRPr lang="en-CA" dirty="0"/>
          </a:p>
          <a:p>
            <a:r>
              <a:rPr lang="en-CA" dirty="0"/>
              <a:t>PHASE 1 (LISTENING) is associated with encouraging the patient to talk freely and without difficulty. </a:t>
            </a:r>
          </a:p>
          <a:p>
            <a:r>
              <a:rPr lang="en-CA" dirty="0"/>
              <a:t>PHASE 2 (EXPLAINING) making sure that PATIENTS understand what has</a:t>
            </a:r>
            <a:r>
              <a:rPr lang="en-CA" baseline="0" dirty="0"/>
              <a:t> been discussed and is characterised by negotiating treatment plan. </a:t>
            </a:r>
          </a:p>
          <a:p>
            <a:r>
              <a:rPr lang="en-CA" baseline="0" dirty="0"/>
              <a:t>PHASE 3 (CLARIFICATION) Clarify patient’s expressed and felt needs, with regard to treatment plans and outcome expectations. </a:t>
            </a:r>
          </a:p>
          <a:p>
            <a:endParaRPr lang="en-CA" baseline="0" dirty="0"/>
          </a:p>
          <a:p>
            <a:r>
              <a:rPr lang="en-CA" baseline="0" dirty="0"/>
              <a:t>Phase 1 OPEN questions to invite and engage the patient in conversation. Open questions facilitate information gathering. </a:t>
            </a:r>
          </a:p>
          <a:p>
            <a:endParaRPr lang="en-CA" baseline="0" dirty="0"/>
          </a:p>
          <a:p>
            <a:r>
              <a:rPr lang="en-CA" baseline="0" dirty="0"/>
              <a:t>Phase 2: FOCUSED Questions Explaining </a:t>
            </a:r>
            <a:r>
              <a:rPr lang="en-CA" baseline="0" dirty="0" err="1"/>
              <a:t>txs</a:t>
            </a:r>
            <a:r>
              <a:rPr lang="en-CA" baseline="0" dirty="0"/>
              <a:t> is an integral part of negotiating treatment options and health goals. Dental advise must be clear, concise and to the point. Health education MUST be restricted to maximum of 3-4 essential points. Repeat several times. </a:t>
            </a:r>
          </a:p>
          <a:p>
            <a:r>
              <a:rPr lang="en-CA" baseline="0" dirty="0"/>
              <a:t>Phase 3: ENDING or CLOSING Questions. Closed questions are important as they clarify important points. These are Yes/No questions and are used towards the end of the interview. </a:t>
            </a:r>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6CD9C4E-1178-41D5-B8EF-9401867DC40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8049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Dr. Hugh McDougall: </a:t>
            </a:r>
            <a:r>
              <a:rPr lang="en-CA" dirty="0"/>
              <a:t>None of what we do inside our practice is strikingly different than what is done in other practices. We understand that many of our patients employ defense mechanisms when it comes to being at the dentist, so we emphasize the patient having a positive experience. </a:t>
            </a:r>
          </a:p>
          <a:p>
            <a:r>
              <a:rPr lang="en-CA" dirty="0"/>
              <a:t>People will often hear what a person is saying, but will they really listen? We practice a technique called “reflective listening.” It’s so fundamentally simple, but very effective because patients really know that we have heard them. We listen, then paraphrase what our patients have said to make sure that we have understood what they’re saying.</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People often focus on what they should say, but effective communication is less about talking and more about listening. Listening well means not just understanding the words or the information being communicated, but also understanding the emotions the speaker is trying to communicate.</a:t>
            </a:r>
          </a:p>
          <a:p>
            <a:r>
              <a:rPr lang="en-CA" sz="1200" b="0" i="0" kern="1200" dirty="0">
                <a:solidFill>
                  <a:schemeClr val="tx1"/>
                </a:solidFill>
                <a:effectLst/>
                <a:latin typeface="+mn-lt"/>
                <a:ea typeface="+mn-ea"/>
                <a:cs typeface="+mn-cs"/>
              </a:rPr>
              <a:t>There’s a big difference between engaged listening and simply hearing. When you really listen—when you’re engaged with what’s being said—you’ll hear the subtle intonations in someone’s voice that tell you how that person is feeling and the emotions they’re trying to communicate. When you’re an engaged listener, not only will you better understand the other person, you’ll also make that person feel heard and understood, which can help build a stronger, deeper connection between you.</a:t>
            </a:r>
          </a:p>
          <a:p>
            <a:r>
              <a:rPr lang="en-CA" sz="1200" b="0" i="0" kern="1200" dirty="0">
                <a:solidFill>
                  <a:schemeClr val="tx1"/>
                </a:solidFill>
                <a:effectLst/>
                <a:latin typeface="+mn-lt"/>
                <a:ea typeface="+mn-ea"/>
                <a:cs typeface="+mn-cs"/>
              </a:rPr>
              <a:t>By communicating in this way, you’ll also experience a process that lowers stress and supports physical and emotional well-being. If the person you’re talking to is calm, for example, listening in an engaged way will help to calm you, too. Similarly, if the person is agitated, you can help calm them by listening in an attentive way and making the person feel understood.</a:t>
            </a:r>
          </a:p>
          <a:p>
            <a:r>
              <a:rPr lang="en-CA" sz="1200" b="0" i="0" kern="1200" dirty="0">
                <a:solidFill>
                  <a:schemeClr val="tx1"/>
                </a:solidFill>
                <a:effectLst/>
                <a:latin typeface="+mn-lt"/>
                <a:ea typeface="+mn-ea"/>
                <a:cs typeface="+mn-cs"/>
              </a:rPr>
              <a:t>If your goal is to fully understand and connect with the other person, listening in an engaged way will often come naturally. If it doesn’t, try the following tips. The more you practice them, the more satisfying and rewarding your interactions with others will become.</a:t>
            </a:r>
          </a:p>
          <a:p>
            <a:endParaRPr lang="en-CA" sz="1200" b="0" i="0" kern="1200" dirty="0">
              <a:solidFill>
                <a:schemeClr val="tx1"/>
              </a:solidFill>
              <a:effectLst/>
              <a:latin typeface="+mn-lt"/>
              <a:ea typeface="+mn-ea"/>
              <a:cs typeface="+mn-cs"/>
            </a:endParaRPr>
          </a:p>
          <a:p>
            <a:r>
              <a:rPr lang="en-CA" b="1" dirty="0">
                <a:effectLst/>
              </a:rPr>
              <a:t>Focus fully on the speaker,</a:t>
            </a:r>
            <a:r>
              <a:rPr lang="en-CA" dirty="0">
                <a:effectLst/>
              </a:rPr>
              <a:t> his or her body language, tone of voice, and other nonverbal cues. Tone of voice conveys emotion, so if you’re thinking about other things, checking text messages or doodling, you’re almost certain to miss the nonverbal cues and the emotional content behind the words being spoken. And if the person talking is similarly distracted, you’ll be able to quickly pick up on it. If you find it hard to concentrate on some speakers, try repeating their words over in your head—it’ll reinforce their message and help you stay </a:t>
            </a:r>
            <a:r>
              <a:rPr lang="en-CA" dirty="0" err="1">
                <a:effectLst/>
              </a:rPr>
              <a:t>focused.</a:t>
            </a:r>
            <a:r>
              <a:rPr lang="en-CA" b="1" dirty="0" err="1">
                <a:effectLst/>
              </a:rPr>
              <a:t>Favor</a:t>
            </a:r>
            <a:r>
              <a:rPr lang="en-CA" b="1" dirty="0">
                <a:effectLst/>
              </a:rPr>
              <a:t> your right ear.</a:t>
            </a:r>
            <a:r>
              <a:rPr lang="en-CA" dirty="0">
                <a:effectLst/>
              </a:rPr>
              <a:t> The left side of the brain contains the primary processing centers for both speech comprehension and emotions. Since the left side of the brain is connected to the right side of the body, favoring your right ear can help you better detect the emotional nuances of what someone is saying. Try keeping your posture straight, your chin down, and tilting your right ear towards the speaker—this will make it easier to pick up on the higher frequencies of human speech that contain the emotional content of what’s being </a:t>
            </a:r>
            <a:r>
              <a:rPr lang="en-CA" dirty="0" err="1">
                <a:effectLst/>
              </a:rPr>
              <a:t>said.</a:t>
            </a:r>
            <a:r>
              <a:rPr lang="en-CA" b="1" dirty="0" err="1">
                <a:effectLst/>
              </a:rPr>
              <a:t>Avoid</a:t>
            </a:r>
            <a:r>
              <a:rPr lang="en-CA" b="1" dirty="0">
                <a:effectLst/>
              </a:rPr>
              <a:t> interrupting or trying to redirect the conversation to your concerns, </a:t>
            </a:r>
            <a:r>
              <a:rPr lang="en-CA" dirty="0">
                <a:effectLst/>
              </a:rPr>
              <a:t>by saying something like, “If you think that’s bad, let me tell you what happened to me.” Listening is not the same as waiting for your turn to talk. You can’t concentrate on what someone’s saying if you’re forming what you’re going to say next. Often, the speaker can read your facial expressions and know that your mind’s </a:t>
            </a:r>
            <a:r>
              <a:rPr lang="en-CA" dirty="0" err="1">
                <a:effectLst/>
              </a:rPr>
              <a:t>elsewhere.</a:t>
            </a:r>
            <a:r>
              <a:rPr lang="en-CA" b="1" dirty="0" err="1">
                <a:effectLst/>
              </a:rPr>
              <a:t>Show</a:t>
            </a:r>
            <a:r>
              <a:rPr lang="en-CA" b="1" dirty="0">
                <a:effectLst/>
              </a:rPr>
              <a:t> your interest in what's being said.</a:t>
            </a:r>
            <a:r>
              <a:rPr lang="en-CA" dirty="0">
                <a:effectLst/>
              </a:rPr>
              <a:t> Nod occasionally, smile at the person, and make sure your posture is open and inviting. Encourage the speaker to continue with small verbal comments like “yes” or “uh </a:t>
            </a:r>
            <a:r>
              <a:rPr lang="en-CA" dirty="0" err="1">
                <a:effectLst/>
              </a:rPr>
              <a:t>huh.”</a:t>
            </a:r>
            <a:r>
              <a:rPr lang="en-CA" b="1" dirty="0" err="1">
                <a:effectLst/>
              </a:rPr>
              <a:t>Try</a:t>
            </a:r>
            <a:r>
              <a:rPr lang="en-CA" b="1" dirty="0">
                <a:effectLst/>
              </a:rPr>
              <a:t> to set aside judgment.</a:t>
            </a:r>
            <a:r>
              <a:rPr lang="en-CA" dirty="0">
                <a:effectLst/>
              </a:rPr>
              <a:t> In order to communicate effectively with someone, you don’t have to like them or agree with their ideas, values, or opinions. However, you do need to set aside your judgment and withhold blame and criticism in order to fully understand a person. The most difficult communication, when successfully executed, can lead to the most unlikely and profound connection with </a:t>
            </a:r>
            <a:r>
              <a:rPr lang="en-CA" dirty="0" err="1">
                <a:effectLst/>
              </a:rPr>
              <a:t>someone.</a:t>
            </a:r>
            <a:r>
              <a:rPr lang="en-CA" b="1" dirty="0" err="1">
                <a:effectLst/>
              </a:rPr>
              <a:t>Provide</a:t>
            </a:r>
            <a:r>
              <a:rPr lang="en-CA" b="1" dirty="0">
                <a:effectLst/>
              </a:rPr>
              <a:t> feedback. </a:t>
            </a:r>
            <a:r>
              <a:rPr lang="en-CA" dirty="0">
                <a:effectLst/>
              </a:rPr>
              <a:t>If there seems to be a disconnect, reflect what has been said by paraphrasing. "What I'm hearing is," or "Sounds like you are saying," are great ways to reflect back. Don’t simply repeat what the speaker has said verbatim, though—you’ll sound insincere or unintelligent. Instead, express what the speaker’s words mean to you. Ask questions to clarify certain points: "What do you mean when you say..." or "Is this what you mean?"</a:t>
            </a:r>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6CD9C4E-1178-41D5-B8EF-9401867DC40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0030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When we communicate things that we care about, we do so mainly using nonverbal signals. Nonverbal communication, or body language, includes facial expressions, body movement and gestures, eye contact, posture, the tone of your voice, and even your muscle tension and breathing. The way you look, listen, move, and react to another person tells them more about how you’re feeling than words alone ever can.</a:t>
            </a:r>
          </a:p>
          <a:p>
            <a:r>
              <a:rPr lang="en-CA" sz="1200" b="0" i="0" kern="1200" dirty="0">
                <a:solidFill>
                  <a:schemeClr val="tx1"/>
                </a:solidFill>
                <a:effectLst/>
                <a:latin typeface="+mn-lt"/>
                <a:ea typeface="+mn-ea"/>
                <a:cs typeface="+mn-cs"/>
              </a:rPr>
              <a:t>Developing the ability to understand and use nonverbal communication can help you connect with others, express what you really mean, navigate challenging situations, and build better relationships at home and work.</a:t>
            </a:r>
          </a:p>
          <a:p>
            <a:r>
              <a:rPr lang="en-CA" sz="1200" b="0" i="0" kern="1200" dirty="0">
                <a:solidFill>
                  <a:schemeClr val="tx1"/>
                </a:solidFill>
                <a:effectLst/>
                <a:latin typeface="+mn-lt"/>
                <a:ea typeface="+mn-ea"/>
                <a:cs typeface="+mn-cs"/>
              </a:rPr>
              <a:t>You can enhance effective communication by using open body language—arms uncrossed, standing with an open stance or sitting on the edge of your seat, and maintaining eye contact with the person you’re talking to.</a:t>
            </a:r>
          </a:p>
          <a:p>
            <a:r>
              <a:rPr lang="en-CA" sz="1200" b="0" i="0" kern="1200" dirty="0">
                <a:solidFill>
                  <a:schemeClr val="tx1"/>
                </a:solidFill>
                <a:effectLst/>
                <a:latin typeface="+mn-lt"/>
                <a:ea typeface="+mn-ea"/>
                <a:cs typeface="+mn-cs"/>
              </a:rPr>
              <a:t>You can also use body language to emphasize or enhance your verbal message—patting a friend on the back while complimenting him on his success, for example, or pounding your fists to underline your message.</a:t>
            </a:r>
          </a:p>
          <a:p>
            <a:r>
              <a:rPr lang="en-CA" sz="1200" b="0" i="0" kern="1200" dirty="0">
                <a:solidFill>
                  <a:schemeClr val="tx1"/>
                </a:solidFill>
                <a:effectLst/>
                <a:latin typeface="+mn-lt"/>
                <a:ea typeface="+mn-ea"/>
                <a:cs typeface="+mn-cs"/>
              </a:rPr>
              <a:t>When we communicate things that we care about, we do so mainly using nonverbal signals. Nonverbal communication, or body language, includes facial expressions, body movement and gestures, eye contact, posture, the tone of your voice, and even your muscle tension and breathing. The way you look, listen, move, and react to another person tells them more about how you’re feeling than words alone ever can.</a:t>
            </a:r>
          </a:p>
          <a:p>
            <a:r>
              <a:rPr lang="en-CA" sz="1200" b="0" i="0" kern="1200" dirty="0">
                <a:solidFill>
                  <a:schemeClr val="tx1"/>
                </a:solidFill>
                <a:effectLst/>
                <a:latin typeface="+mn-lt"/>
                <a:ea typeface="+mn-ea"/>
                <a:cs typeface="+mn-cs"/>
              </a:rPr>
              <a:t>Developing the ability to understand and use nonverbal communication can help you connect with others, express what you really mean, navigate challenging situations, and build better relationships at home and work.</a:t>
            </a:r>
          </a:p>
          <a:p>
            <a:r>
              <a:rPr lang="en-CA" sz="1200" b="0" i="0" kern="1200" dirty="0">
                <a:solidFill>
                  <a:schemeClr val="tx1"/>
                </a:solidFill>
                <a:effectLst/>
                <a:latin typeface="+mn-lt"/>
                <a:ea typeface="+mn-ea"/>
                <a:cs typeface="+mn-cs"/>
              </a:rPr>
              <a:t>You can enhance effective communication by using open body language—arms uncrossed, standing with an open stance or sitting on the edge of your seat, and maintaining eye contact with the person you’re talking to.</a:t>
            </a:r>
          </a:p>
          <a:p>
            <a:r>
              <a:rPr lang="en-CA" sz="1200" b="0" i="0" kern="1200" dirty="0">
                <a:solidFill>
                  <a:schemeClr val="tx1"/>
                </a:solidFill>
                <a:effectLst/>
                <a:latin typeface="+mn-lt"/>
                <a:ea typeface="+mn-ea"/>
                <a:cs typeface="+mn-cs"/>
              </a:rPr>
              <a:t>You can also use body language to emphasize or enhance your verbal message—patting a friend on the back while complimenting him on his success, for example, or pounding your fists to underline your message.</a:t>
            </a:r>
          </a:p>
          <a:p>
            <a:endParaRPr lang="en-CA" dirty="0"/>
          </a:p>
        </p:txBody>
      </p:sp>
      <p:sp>
        <p:nvSpPr>
          <p:cNvPr id="4" name="Slide Number Placeholder 3"/>
          <p:cNvSpPr>
            <a:spLocks noGrp="1"/>
          </p:cNvSpPr>
          <p:nvPr>
            <p:ph type="sldNum" sz="quarter" idx="10"/>
          </p:nvPr>
        </p:nvSpPr>
        <p:spPr/>
        <p:txBody>
          <a:bodyPr/>
          <a:lstStyle/>
          <a:p>
            <a:fld id="{B6CD9C4E-1178-41D5-B8EF-9401867DC40D}" type="slidenum">
              <a:rPr lang="en-CA" smtClean="0"/>
              <a:t>24</a:t>
            </a:fld>
            <a:endParaRPr lang="en-CA"/>
          </a:p>
        </p:txBody>
      </p:sp>
    </p:spTree>
    <p:extLst>
      <p:ext uri="{BB962C8B-B14F-4D97-AF65-F5344CB8AC3E}">
        <p14:creationId xmlns:p14="http://schemas.microsoft.com/office/powerpoint/2010/main" val="1077280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To communicate effectively, you need to be aware of and in control of your emotions. And that means learning how to manage stress. When you’re stressed, you’re more likely to misread other people, send confusing or off-putting nonverbal signals, and lapse into unhealthy knee-jerk patterns of behavior.</a:t>
            </a:r>
          </a:p>
          <a:p>
            <a:r>
              <a:rPr lang="en-CA" sz="1200" b="0" i="0" kern="1200" dirty="0">
                <a:solidFill>
                  <a:schemeClr val="tx1"/>
                </a:solidFill>
                <a:effectLst/>
                <a:latin typeface="+mn-lt"/>
                <a:ea typeface="+mn-ea"/>
                <a:cs typeface="+mn-cs"/>
              </a:rPr>
              <a:t>How many times have you felt stressed during a disagreement with your spouse, kids, boss, friends, or coworkers and then said or done something you later regretted? If you can quickly relieve stress and return to a calm state, you’ll not only avoid such regrets, but in many cases you’ll also help to calm the other person as well. It’s only when you’re in a calm, relaxed state that you'll be able to know whether the situation requires a response, or whether the other person’s signals indicate it would be better to remain silent.</a:t>
            </a:r>
          </a:p>
          <a:p>
            <a:r>
              <a:rPr lang="en-CA" sz="1200" b="0" i="0" kern="1200" dirty="0">
                <a:solidFill>
                  <a:schemeClr val="tx1"/>
                </a:solidFill>
                <a:effectLst/>
                <a:latin typeface="+mn-lt"/>
                <a:ea typeface="+mn-ea"/>
                <a:cs typeface="+mn-cs"/>
              </a:rPr>
              <a:t>In situations such as a job interview, business presentation, high-pressure meeting, or introduction to a loved one’s family, for example, it’s important to manage your emotions, think on your feet, and effectively communicate under pressure. These tips can help:</a:t>
            </a:r>
          </a:p>
          <a:p>
            <a:r>
              <a:rPr lang="en-CA" b="1" dirty="0">
                <a:effectLst/>
              </a:rPr>
              <a:t>Use stalling tactics </a:t>
            </a:r>
            <a:r>
              <a:rPr lang="en-CA" dirty="0">
                <a:effectLst/>
              </a:rPr>
              <a:t>to give yourself time to think. Have a question repeated, or ask for clarification of a statement before responding.</a:t>
            </a:r>
          </a:p>
          <a:p>
            <a:r>
              <a:rPr lang="en-CA" b="1" dirty="0">
                <a:effectLst/>
              </a:rPr>
              <a:t>Pause to collect your thoughts.</a:t>
            </a:r>
            <a:r>
              <a:rPr lang="en-CA" dirty="0">
                <a:effectLst/>
              </a:rPr>
              <a:t> Silence isn’t necessarily a bad thing—pausing can make you seem more in control than rushing your response.</a:t>
            </a:r>
          </a:p>
          <a:p>
            <a:r>
              <a:rPr lang="en-CA" b="1" dirty="0">
                <a:effectLst/>
              </a:rPr>
              <a:t>Make one point</a:t>
            </a:r>
            <a:r>
              <a:rPr lang="en-CA" dirty="0">
                <a:effectLst/>
              </a:rPr>
              <a:t> and provide an example or supporting piece of information. If your response is too long or you waffle about a number of points, you risk losing the listener’s interest. Follow one point with an example and then gauge the listener’s reaction to tell if you should make a second point.</a:t>
            </a:r>
          </a:p>
          <a:p>
            <a:r>
              <a:rPr lang="en-CA" b="1" dirty="0">
                <a:effectLst/>
              </a:rPr>
              <a:t>Deliver your words clearly.</a:t>
            </a:r>
            <a:r>
              <a:rPr lang="en-CA" dirty="0">
                <a:effectLst/>
              </a:rPr>
              <a:t> In many cases, how you say something can be as important as what you say. Speak clearly, maintain an even tone, and make eye contact. Keep your body language relaxed and open.</a:t>
            </a:r>
          </a:p>
          <a:p>
            <a:r>
              <a:rPr lang="en-CA" b="1" dirty="0">
                <a:effectLst/>
              </a:rPr>
              <a:t>Wrap up with a summary</a:t>
            </a:r>
            <a:r>
              <a:rPr lang="en-CA" dirty="0">
                <a:effectLst/>
              </a:rPr>
              <a:t> and then stop. Summarize your response and then stop talking, even if it leaves a silence in the room. You don’t have to fill the silence by continuing to talk.</a:t>
            </a:r>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6CD9C4E-1178-41D5-B8EF-9401867DC40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66199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8590" y="4400550"/>
            <a:ext cx="6617970" cy="3600450"/>
          </a:xfrm>
        </p:spPr>
        <p:txBody>
          <a:bodyPr/>
          <a:lstStyle/>
          <a:p>
            <a:r>
              <a:rPr lang="en-CA" sz="1200" dirty="0"/>
              <a:t>Burnout is a high risk mental problem for dentists.  </a:t>
            </a:r>
            <a:br>
              <a:rPr lang="en-CA" sz="1200" dirty="0"/>
            </a:br>
            <a:r>
              <a:rPr lang="en-CA" sz="1200" dirty="0"/>
              <a:t/>
            </a:r>
            <a:br>
              <a:rPr lang="en-CA" sz="1200" dirty="0"/>
            </a:br>
            <a:r>
              <a:rPr lang="en-CA" sz="1200" b="1" dirty="0"/>
              <a:t>B</a:t>
            </a:r>
            <a:r>
              <a:rPr lang="en-CA" sz="1200" dirty="0">
                <a:effectLst/>
              </a:rPr>
              <a:t>urnout results in profound physical, cognitive, and emotional fatigue that undermines individual’s well-being &amp; ability to work effectively.</a:t>
            </a:r>
            <a:br>
              <a:rPr lang="en-CA" sz="1200" dirty="0">
                <a:effectLst/>
              </a:rPr>
            </a:br>
            <a:r>
              <a:rPr lang="en-CA" sz="1200" dirty="0"/>
              <a:t>“We tend to assume that working effectively requires trying harder or outworking others, [which] may get you short-term results but this is  physiologically unsustainable.” </a:t>
            </a:r>
            <a:r>
              <a:rPr lang="en-CA" sz="1200" dirty="0">
                <a:effectLst/>
              </a:rPr>
              <a:t/>
            </a:r>
            <a:br>
              <a:rPr lang="en-CA" sz="1200" dirty="0">
                <a:effectLst/>
              </a:rPr>
            </a:br>
            <a:r>
              <a:rPr lang="en-CA" dirty="0"/>
              <a:t>Of the 200 topics that were extracted, we identified 14 that prominently featured words that are work-related and were used frequently. The primary themes these topics covered were general job satisfaction, commute and work breaks, positive peer interaction, having time off, achieving high work performance, benefits and compensation, and interviewing and landing a new job.</a:t>
            </a:r>
          </a:p>
          <a:p>
            <a:endParaRPr lang="en-CA" dirty="0"/>
          </a:p>
          <a:p>
            <a:r>
              <a:rPr lang="en-CA" dirty="0"/>
              <a:t>This detailed analysis showed us that around ages 25–34 there is a peak of gratitude for topics related to landing a new job, positive work relationships, and external work conditions, such as an easy commute, breaks, or time off.</a:t>
            </a:r>
          </a:p>
          <a:p>
            <a:r>
              <a:rPr lang="en-CA" dirty="0"/>
              <a:t>For ages 35–44 we saw a decline in gratitude in several areas, particularly work-life balance, time off, and pay. It may be that around this age people are overwhelmed by responsibilities and expenses, and thus aren’t feeling particularly grateful.</a:t>
            </a:r>
          </a:p>
          <a:p>
            <a:r>
              <a:rPr lang="en-CA" dirty="0"/>
              <a:t>A different pattern emerges starting one’s late fifties, showing a peak of gratitude for topics related to finances and benefits. We can speculate that at that age people value getting their finances on track for their upcoming retirement, and so are less occupied with new opportunities, their job performance, or having more time off.</a:t>
            </a:r>
          </a:p>
          <a:p>
            <a:r>
              <a:rPr lang="en-CA" dirty="0"/>
              <a:t>tougher: It’s harder to balance work and life, and people struggle to make ends meet. But as one gets older, one begins to be more satisfied with one’s </a:t>
            </a:r>
            <a:r>
              <a:rPr lang="en-CA" i="1" dirty="0"/>
              <a:t>present</a:t>
            </a:r>
            <a:r>
              <a:rPr lang="en-CA" dirty="0"/>
              <a:t> job and also to have more resources to achieve personal aspirations.</a:t>
            </a:r>
          </a:p>
          <a:p>
            <a:r>
              <a:rPr lang="en-CA" dirty="0"/>
              <a:t>The bottom line: Satisfaction at work is influenced by factors such as benefits, pay, relationships, and commute length. But all of this boils down to two things being important, regardless of your circumstances: (1) having a life outside of work, and (2) having the money to afford it. If you have a job that grants you both of these, you might be happier than you realize.</a:t>
            </a:r>
          </a:p>
          <a:p>
            <a:r>
              <a:rPr lang="en-CA" dirty="0">
                <a:hlinkClick r:id="rId3"/>
              </a:rPr>
              <a:t>Ran </a:t>
            </a:r>
            <a:r>
              <a:rPr lang="en-CA" dirty="0" err="1">
                <a:hlinkClick r:id="rId3"/>
              </a:rPr>
              <a:t>Zilca</a:t>
            </a:r>
            <a:r>
              <a:rPr lang="en-CA" dirty="0"/>
              <a:t> is the Chief Data Science Officer at </a:t>
            </a:r>
            <a:r>
              <a:rPr lang="en-CA" dirty="0" err="1">
                <a:hlinkClick r:id="rId4"/>
              </a:rPr>
              <a:t>Happify</a:t>
            </a:r>
            <a:r>
              <a:rPr lang="en-CA" dirty="0">
                <a:hlinkClick r:id="rId4"/>
              </a:rPr>
              <a:t>, Inc.</a:t>
            </a:r>
            <a:r>
              <a:rPr lang="en-CA" dirty="0"/>
              <a:t>, author of the book </a:t>
            </a:r>
            <a:r>
              <a:rPr lang="en-CA" i="1" dirty="0">
                <a:hlinkClick r:id="rId5"/>
              </a:rPr>
              <a:t>Ride of Your Life: a Coast-to-Coast Guide to Finding Inner Peace</a:t>
            </a:r>
            <a:r>
              <a:rPr lang="en-CA" dirty="0"/>
              <a:t>, and the former founder of Signal Patterns.</a:t>
            </a:r>
          </a:p>
          <a:p>
            <a:endParaRPr lang="en-CA" dirty="0"/>
          </a:p>
        </p:txBody>
      </p:sp>
      <p:sp>
        <p:nvSpPr>
          <p:cNvPr id="4" name="Slide Number Placeholder 3"/>
          <p:cNvSpPr>
            <a:spLocks noGrp="1"/>
          </p:cNvSpPr>
          <p:nvPr>
            <p:ph type="sldNum" sz="quarter" idx="10"/>
          </p:nvPr>
        </p:nvSpPr>
        <p:spPr/>
        <p:txBody>
          <a:bodyPr/>
          <a:lstStyle/>
          <a:p>
            <a:fld id="{C2D16F84-E135-45C0-AE63-A7FA54DF0051}" type="slidenum">
              <a:rPr lang="en-CA" smtClean="0"/>
              <a:t>27</a:t>
            </a:fld>
            <a:endParaRPr lang="en-CA"/>
          </a:p>
        </p:txBody>
      </p:sp>
    </p:spTree>
    <p:extLst>
      <p:ext uri="{BB962C8B-B14F-4D97-AF65-F5344CB8AC3E}">
        <p14:creationId xmlns:p14="http://schemas.microsoft.com/office/powerpoint/2010/main" val="2649218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1450" y="4400550"/>
            <a:ext cx="6469380" cy="3600450"/>
          </a:xfrm>
        </p:spPr>
        <p:txBody>
          <a:bodyPr/>
          <a:lstStyle/>
          <a:p>
            <a:pPr lvl="0"/>
            <a:r>
              <a:rPr lang="en-CA" b="1" dirty="0"/>
              <a:t>Don’t be the source of your stress. </a:t>
            </a:r>
            <a:r>
              <a:rPr lang="en-CA" dirty="0"/>
              <a:t>Too many of us </a:t>
            </a:r>
            <a:r>
              <a:rPr lang="en-CA" dirty="0">
                <a:hlinkClick r:id="rId3"/>
              </a:rPr>
              <a:t>create our own stress</a:t>
            </a:r>
            <a:r>
              <a:rPr lang="en-CA" dirty="0"/>
              <a:t>, with its full bodily response, merely by thinking about or anticipating future episodes or encounters that might be stressful. People who have a high need to achieve or perfectionist tendencies may be more prone to creating their own stress. </a:t>
            </a:r>
            <a:r>
              <a:rPr lang="en-CA" b="1" dirty="0"/>
              <a:t>Recognize your limitations</a:t>
            </a:r>
            <a:r>
              <a:rPr lang="en-CA" dirty="0"/>
              <a:t>. Becoming more aware of your strengths and weaknesses will clue you in to where you need help. </a:t>
            </a:r>
            <a:r>
              <a:rPr lang="en-CA" b="1" dirty="0"/>
              <a:t>Take deep breaths when you feel your tension and anxiety rapidly rising</a:t>
            </a:r>
            <a:r>
              <a:rPr lang="en-CA" dirty="0"/>
              <a:t>. </a:t>
            </a:r>
            <a:r>
              <a:rPr lang="en-CA" dirty="0">
                <a:hlinkClick r:id="rId4"/>
              </a:rPr>
              <a:t>Mindfulness practices</a:t>
            </a:r>
            <a:r>
              <a:rPr lang="en-CA" dirty="0"/>
              <a:t> help us to deal with immediate stressors and long-term difficulties. </a:t>
            </a:r>
            <a:r>
              <a:rPr lang="en-CA" b="1" dirty="0" err="1"/>
              <a:t>Reevaluate</a:t>
            </a:r>
            <a:r>
              <a:rPr lang="en-CA" b="1" dirty="0"/>
              <a:t> your perspective of the situation</a:t>
            </a:r>
            <a:r>
              <a:rPr lang="en-CA" dirty="0"/>
              <a:t>. Do you view a particular situation as a threat to something you value? Or do you view it as a problem to be solved? Changing your perspective on whether you’re experiencing </a:t>
            </a:r>
            <a:r>
              <a:rPr lang="en-CA" dirty="0">
                <a:hlinkClick r:id="rId5"/>
              </a:rPr>
              <a:t>distress or eustress</a:t>
            </a:r>
            <a:r>
              <a:rPr lang="en-CA" dirty="0"/>
              <a:t> can have an eye-opening effect on your ability to bring your stress level down. </a:t>
            </a:r>
            <a:r>
              <a:rPr lang="en-CA" b="1" dirty="0"/>
              <a:t>Deescalate conflicts by putting yourself in the other person’s shoes</a:t>
            </a:r>
            <a:r>
              <a:rPr lang="en-CA" dirty="0"/>
              <a:t>. The stress from conflicts often leads to burnout so it’s best to deescalate conflicts when you can. Be inquisitive, ask questions, listen deeply. Keep your attention to the other person and focus on what he is trying to tell you. By seeking to understand his perspective, you’ll be in a much better position to gain his trust and influence him. </a:t>
            </a:r>
          </a:p>
          <a:p>
            <a:r>
              <a:rPr lang="en-CA" dirty="0"/>
              <a:t>By using and developing your emotional intelligence, you can put a stop to burnout—for you, and for others. Remember, though: improving EI takes time and effort. Be patient with yourself, as well as forgiving and kind. The last thing you want to do is to make improving your EI another source of stress.</a:t>
            </a:r>
          </a:p>
          <a:p>
            <a:endParaRPr lang="en-CA" dirty="0"/>
          </a:p>
        </p:txBody>
      </p:sp>
      <p:sp>
        <p:nvSpPr>
          <p:cNvPr id="4" name="Slide Number Placeholder 3"/>
          <p:cNvSpPr>
            <a:spLocks noGrp="1"/>
          </p:cNvSpPr>
          <p:nvPr>
            <p:ph type="sldNum" sz="quarter" idx="10"/>
          </p:nvPr>
        </p:nvSpPr>
        <p:spPr/>
        <p:txBody>
          <a:bodyPr/>
          <a:lstStyle/>
          <a:p>
            <a:fld id="{C2D16F84-E135-45C0-AE63-A7FA54DF0051}" type="slidenum">
              <a:rPr lang="en-CA" smtClean="0"/>
              <a:t>28</a:t>
            </a:fld>
            <a:endParaRPr lang="en-CA"/>
          </a:p>
        </p:txBody>
      </p:sp>
    </p:spTree>
    <p:extLst>
      <p:ext uri="{BB962C8B-B14F-4D97-AF65-F5344CB8AC3E}">
        <p14:creationId xmlns:p14="http://schemas.microsoft.com/office/powerpoint/2010/main" val="2221938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2D16F84-E135-45C0-AE63-A7FA54DF0051}" type="slidenum">
              <a:rPr lang="en-CA" smtClean="0"/>
              <a:t>7</a:t>
            </a:fld>
            <a:endParaRPr lang="en-CA"/>
          </a:p>
        </p:txBody>
      </p:sp>
    </p:spTree>
    <p:extLst>
      <p:ext uri="{BB962C8B-B14F-4D97-AF65-F5344CB8AC3E}">
        <p14:creationId xmlns:p14="http://schemas.microsoft.com/office/powerpoint/2010/main" val="266646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Negative view of psychology demonstrating that their pain is all in their mind, or that there is a mental problem. Sensory (&lt;difference) and affective (&gt; difference) components of pain. </a:t>
            </a:r>
          </a:p>
          <a:p>
            <a:r>
              <a:rPr lang="en-CA" dirty="0"/>
              <a:t>In dental setting: specific drugs may be more effective in women than in males and this was associated with hormone differences  (testosterone reducing, oestrogen potentiating effects).  </a:t>
            </a:r>
          </a:p>
          <a:p>
            <a:r>
              <a:rPr lang="en-CA" dirty="0"/>
              <a:t>Cognitive behavioural therapy for patients with chronic stress (restructuring their thoughts). </a:t>
            </a:r>
          </a:p>
          <a:p>
            <a:r>
              <a:rPr lang="en-CA" dirty="0"/>
              <a:t>Effective interventions focus on uniqueness of each person, respect and encourage active cooperation for changing behaviour.  </a:t>
            </a:r>
          </a:p>
          <a:p>
            <a:endParaRPr lang="en-CA" dirty="0"/>
          </a:p>
        </p:txBody>
      </p:sp>
      <p:sp>
        <p:nvSpPr>
          <p:cNvPr id="4" name="Slide Number Placeholder 3"/>
          <p:cNvSpPr>
            <a:spLocks noGrp="1"/>
          </p:cNvSpPr>
          <p:nvPr>
            <p:ph type="sldNum" sz="quarter" idx="10"/>
          </p:nvPr>
        </p:nvSpPr>
        <p:spPr/>
        <p:txBody>
          <a:bodyPr/>
          <a:lstStyle/>
          <a:p>
            <a:fld id="{C2D16F84-E135-45C0-AE63-A7FA54DF0051}" type="slidenum">
              <a:rPr lang="en-CA" smtClean="0"/>
              <a:t>8</a:t>
            </a:fld>
            <a:endParaRPr lang="en-CA"/>
          </a:p>
        </p:txBody>
      </p:sp>
    </p:spTree>
    <p:extLst>
      <p:ext uri="{BB962C8B-B14F-4D97-AF65-F5344CB8AC3E}">
        <p14:creationId xmlns:p14="http://schemas.microsoft.com/office/powerpoint/2010/main" val="86601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bg2"/>
                </a:solidFill>
              </a:rPr>
              <a:t>Psychological theories: symptom perception is subject to inaccuracies.</a:t>
            </a:r>
          </a:p>
          <a:p>
            <a:r>
              <a:rPr lang="en-CA" dirty="0">
                <a:solidFill>
                  <a:schemeClr val="bg2"/>
                </a:solidFill>
              </a:rPr>
              <a:t>Avoid phrases such as ‘will not hurt’ or ‘will not feel pain’ are subconsciously interpreted as ‘will hurt’ or ‘pain’, resulting in higher likelihood that a patient will experience pain. </a:t>
            </a:r>
          </a:p>
          <a:p>
            <a:r>
              <a:rPr lang="en-CA" dirty="0">
                <a:solidFill>
                  <a:schemeClr val="bg2"/>
                </a:solidFill>
              </a:rPr>
              <a:t>Symptom perception is influenced by emotional (individual differences) as well as contextual factors (patient’s environment, knowledge, beliefs, previous experience). </a:t>
            </a:r>
          </a:p>
          <a:p>
            <a:r>
              <a:rPr lang="en-CA" dirty="0">
                <a:solidFill>
                  <a:schemeClr val="bg2"/>
                </a:solidFill>
              </a:rPr>
              <a:t>Subjects will a low mood had 2-3 times more symptoms than the ones with high mood. </a:t>
            </a:r>
          </a:p>
          <a:p>
            <a:r>
              <a:rPr lang="en-CA" dirty="0">
                <a:solidFill>
                  <a:schemeClr val="bg2"/>
                </a:solidFill>
              </a:rPr>
              <a:t>Resist to attribute symptoms to ‘aging’, thus interpreting as ‘normal’.  </a:t>
            </a:r>
          </a:p>
          <a:p>
            <a:endParaRPr lang="en-CA" dirty="0"/>
          </a:p>
        </p:txBody>
      </p:sp>
      <p:sp>
        <p:nvSpPr>
          <p:cNvPr id="4" name="Slide Number Placeholder 3"/>
          <p:cNvSpPr>
            <a:spLocks noGrp="1"/>
          </p:cNvSpPr>
          <p:nvPr>
            <p:ph type="sldNum" sz="quarter" idx="10"/>
          </p:nvPr>
        </p:nvSpPr>
        <p:spPr/>
        <p:txBody>
          <a:bodyPr/>
          <a:lstStyle/>
          <a:p>
            <a:fld id="{C2D16F84-E135-45C0-AE63-A7FA54DF0051}" type="slidenum">
              <a:rPr lang="en-CA" smtClean="0"/>
              <a:t>9</a:t>
            </a:fld>
            <a:endParaRPr lang="en-CA"/>
          </a:p>
        </p:txBody>
      </p:sp>
    </p:spTree>
    <p:extLst>
      <p:ext uri="{BB962C8B-B14F-4D97-AF65-F5344CB8AC3E}">
        <p14:creationId xmlns:p14="http://schemas.microsoft.com/office/powerpoint/2010/main" val="86487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Dental professionals within their busy work schedule have little if any time for prolonged patient interviews. Freeman R.1999.  HOWEVER, …</a:t>
            </a:r>
          </a:p>
          <a:p>
            <a:r>
              <a:rPr lang="en-CA" dirty="0"/>
              <a:t>Dentists should know their patients!</a:t>
            </a:r>
          </a:p>
          <a:p>
            <a:r>
              <a:rPr lang="en-CA" dirty="0"/>
              <a:t>Consequences of our communication with patients be it excellent, average or poor, are often not immediately observable.. </a:t>
            </a:r>
          </a:p>
          <a:p>
            <a:r>
              <a:rPr lang="en-CA" dirty="0"/>
              <a:t>Communication plays a vital role in breaking down barriers between the patient and dental professional and in strengthening treatment alliance. </a:t>
            </a:r>
          </a:p>
          <a:p>
            <a:r>
              <a:rPr lang="en-CA" dirty="0"/>
              <a:t>65% of all communication is non-verbal (actions speak louder than words). </a:t>
            </a:r>
          </a:p>
          <a:p>
            <a:endParaRPr lang="en-CA" dirty="0"/>
          </a:p>
        </p:txBody>
      </p:sp>
      <p:sp>
        <p:nvSpPr>
          <p:cNvPr id="4" name="Slide Number Placeholder 3"/>
          <p:cNvSpPr>
            <a:spLocks noGrp="1"/>
          </p:cNvSpPr>
          <p:nvPr>
            <p:ph type="sldNum" sz="quarter" idx="10"/>
          </p:nvPr>
        </p:nvSpPr>
        <p:spPr/>
        <p:txBody>
          <a:bodyPr/>
          <a:lstStyle/>
          <a:p>
            <a:fld id="{C2D16F84-E135-45C0-AE63-A7FA54DF0051}" type="slidenum">
              <a:rPr lang="en-CA" smtClean="0"/>
              <a:t>10</a:t>
            </a:fld>
            <a:endParaRPr lang="en-CA"/>
          </a:p>
        </p:txBody>
      </p:sp>
    </p:spTree>
    <p:extLst>
      <p:ext uri="{BB962C8B-B14F-4D97-AF65-F5344CB8AC3E}">
        <p14:creationId xmlns:p14="http://schemas.microsoft.com/office/powerpoint/2010/main" val="12086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solidFill>
                  <a:schemeClr val="bg2"/>
                </a:solidFill>
              </a:rPr>
              <a:t>To facilitate patient adherence use SMART strategy</a:t>
            </a:r>
          </a:p>
          <a:p>
            <a:endParaRPr lang="en-CA" dirty="0"/>
          </a:p>
        </p:txBody>
      </p:sp>
      <p:sp>
        <p:nvSpPr>
          <p:cNvPr id="4" name="Slide Number Placeholder 3"/>
          <p:cNvSpPr>
            <a:spLocks noGrp="1"/>
          </p:cNvSpPr>
          <p:nvPr>
            <p:ph type="sldNum" sz="quarter" idx="10"/>
          </p:nvPr>
        </p:nvSpPr>
        <p:spPr/>
        <p:txBody>
          <a:bodyPr/>
          <a:lstStyle/>
          <a:p>
            <a:fld id="{C2D16F84-E135-45C0-AE63-A7FA54DF0051}" type="slidenum">
              <a:rPr lang="en-CA" smtClean="0"/>
              <a:t>13</a:t>
            </a:fld>
            <a:endParaRPr lang="en-CA"/>
          </a:p>
        </p:txBody>
      </p:sp>
    </p:spTree>
    <p:extLst>
      <p:ext uri="{BB962C8B-B14F-4D97-AF65-F5344CB8AC3E}">
        <p14:creationId xmlns:p14="http://schemas.microsoft.com/office/powerpoint/2010/main" val="94032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mn-ea"/>
                <a:cs typeface="+mn-cs"/>
              </a:rPr>
              <a:t>Stress and out-of-control emotion. </a:t>
            </a:r>
            <a:r>
              <a:rPr lang="en-CA" sz="1200" b="0" i="0" kern="1200" dirty="0">
                <a:solidFill>
                  <a:schemeClr val="tx1"/>
                </a:solidFill>
                <a:effectLst/>
                <a:latin typeface="+mn-lt"/>
                <a:ea typeface="+mn-ea"/>
                <a:cs typeface="+mn-cs"/>
              </a:rPr>
              <a:t>When you’re stressed or emotionally overwhelmed, you’re more likely to misread other people, send confusing or off-putting nonverbal signals, and lapse into unhealthy knee-jerk patterns of behavior. Take a moment to calm down before continuing a conversation.</a:t>
            </a:r>
          </a:p>
          <a:p>
            <a:r>
              <a:rPr lang="en-CA" sz="1200" b="1" i="0" kern="1200" dirty="0">
                <a:solidFill>
                  <a:schemeClr val="tx1"/>
                </a:solidFill>
                <a:effectLst/>
                <a:latin typeface="+mn-lt"/>
                <a:ea typeface="+mn-ea"/>
                <a:cs typeface="+mn-cs"/>
              </a:rPr>
              <a:t>Lack of focus. </a:t>
            </a:r>
            <a:r>
              <a:rPr lang="en-CA" sz="1200" b="0" i="0" kern="1200" dirty="0">
                <a:solidFill>
                  <a:schemeClr val="tx1"/>
                </a:solidFill>
                <a:effectLst/>
                <a:latin typeface="+mn-lt"/>
                <a:ea typeface="+mn-ea"/>
                <a:cs typeface="+mn-cs"/>
              </a:rPr>
              <a:t>You can’t communicate effectively when you’re multitasking.</a:t>
            </a:r>
            <a:r>
              <a:rPr lang="en-CA" sz="1200" b="1" i="0" kern="12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If you’re planning what you’re going to say next, daydreaming, checking text messages, or thinking about something else, you’re almost certain to miss nonverbal cues in the conversation. You need to stay focused on the moment-to-moment experience.</a:t>
            </a:r>
          </a:p>
          <a:p>
            <a:r>
              <a:rPr lang="en-CA" sz="1200" b="1" i="0" kern="1200" dirty="0">
                <a:solidFill>
                  <a:schemeClr val="tx1"/>
                </a:solidFill>
                <a:effectLst/>
                <a:latin typeface="+mn-lt"/>
                <a:ea typeface="+mn-ea"/>
                <a:cs typeface="+mn-cs"/>
              </a:rPr>
              <a:t>Inconsistent body language. </a:t>
            </a:r>
            <a:r>
              <a:rPr lang="en-CA" sz="1200" b="0" i="0" kern="1200" dirty="0">
                <a:solidFill>
                  <a:schemeClr val="tx1"/>
                </a:solidFill>
                <a:effectLst/>
                <a:latin typeface="+mn-lt"/>
                <a:ea typeface="+mn-ea"/>
                <a:cs typeface="+mn-cs"/>
              </a:rPr>
              <a:t>Nonverbal communication should reinforce what is being said, not contradict it. If you say one thing, but your body language says something else, your listener will likely feel you’re being dishonest. For example, you can’t say “yes” while shaking your head no.</a:t>
            </a:r>
          </a:p>
          <a:p>
            <a:r>
              <a:rPr lang="en-CA" sz="1200" b="1" i="0" kern="1200" dirty="0">
                <a:solidFill>
                  <a:schemeClr val="tx1"/>
                </a:solidFill>
                <a:effectLst/>
                <a:latin typeface="+mn-lt"/>
                <a:ea typeface="+mn-ea"/>
                <a:cs typeface="+mn-cs"/>
              </a:rPr>
              <a:t>Negative body language. </a:t>
            </a:r>
            <a:r>
              <a:rPr lang="en-CA" sz="1200" b="0" i="0" kern="1200" dirty="0">
                <a:solidFill>
                  <a:schemeClr val="tx1"/>
                </a:solidFill>
                <a:effectLst/>
                <a:latin typeface="+mn-lt"/>
                <a:ea typeface="+mn-ea"/>
                <a:cs typeface="+mn-cs"/>
              </a:rPr>
              <a:t>If you disagree with or dislike what’s being said, you may use negative body language</a:t>
            </a:r>
            <a:r>
              <a:rPr lang="en-CA" sz="1200" b="1" i="0" kern="12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to rebuff the other person’s message, such as crossing your arms, avoiding eye contact, or tapping your feet. You don’t have to agree, or even like what’s being said, but to communicate effectively without making the other person defensive, it’s important to avoid sending negative signals.</a:t>
            </a: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6CD9C4E-1178-41D5-B8EF-9401867DC40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8147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Class </a:t>
            </a:r>
            <a:r>
              <a:rPr lang="en-US" dirty="0"/>
              <a:t>provides and enables dental health  practitioners to become proficient in their information retrieval. </a:t>
            </a:r>
            <a:endParaRPr lang="en-US" dirty="0" smtClean="0"/>
          </a:p>
          <a:p>
            <a:pPr>
              <a:lnSpc>
                <a:spcPct val="150000"/>
              </a:lnSpc>
            </a:pPr>
            <a:r>
              <a:rPr lang="en-GB" sz="1600" b="1" dirty="0"/>
              <a:t>C</a:t>
            </a:r>
            <a:r>
              <a:rPr lang="en-GB" dirty="0"/>
              <a:t>ontext of the clinical setting (empathetic). </a:t>
            </a:r>
            <a:r>
              <a:rPr lang="en-GB" dirty="0" err="1"/>
              <a:t>Draugiška</a:t>
            </a:r>
            <a:r>
              <a:rPr lang="en-GB" dirty="0"/>
              <a:t> g</a:t>
            </a:r>
            <a:r>
              <a:rPr lang="en-US" dirty="0" err="1"/>
              <a:t>ydymo</a:t>
            </a:r>
            <a:r>
              <a:rPr lang="en-US" dirty="0"/>
              <a:t> </a:t>
            </a:r>
            <a:r>
              <a:rPr lang="en-US" dirty="0" err="1"/>
              <a:t>įstaigos</a:t>
            </a:r>
            <a:r>
              <a:rPr lang="en-US" dirty="0"/>
              <a:t> </a:t>
            </a:r>
            <a:r>
              <a:rPr lang="en-US" dirty="0" err="1"/>
              <a:t>aplinka</a:t>
            </a:r>
            <a:r>
              <a:rPr lang="en-US" dirty="0"/>
              <a:t>.</a:t>
            </a:r>
          </a:p>
          <a:p>
            <a:pPr>
              <a:lnSpc>
                <a:spcPct val="150000"/>
              </a:lnSpc>
            </a:pPr>
            <a:r>
              <a:rPr lang="en-GB" sz="1600" b="1" dirty="0"/>
              <a:t>L</a:t>
            </a:r>
            <a:r>
              <a:rPr lang="en-GB" dirty="0"/>
              <a:t>istening and questioning skills of the dental health professional. </a:t>
            </a:r>
            <a:r>
              <a:rPr lang="en-GB" dirty="0" err="1"/>
              <a:t>Profesionalumas</a:t>
            </a:r>
            <a:r>
              <a:rPr lang="en-GB" dirty="0"/>
              <a:t>: </a:t>
            </a:r>
            <a:r>
              <a:rPr lang="en-GB" dirty="0" err="1"/>
              <a:t>tinkami</a:t>
            </a:r>
            <a:r>
              <a:rPr lang="en-GB" dirty="0"/>
              <a:t> </a:t>
            </a:r>
            <a:r>
              <a:rPr lang="en-US" dirty="0" err="1"/>
              <a:t>odontologo</a:t>
            </a:r>
            <a:r>
              <a:rPr lang="en-US" dirty="0"/>
              <a:t> </a:t>
            </a:r>
            <a:r>
              <a:rPr lang="en-US" dirty="0" err="1"/>
              <a:t>klausymosi</a:t>
            </a:r>
            <a:r>
              <a:rPr lang="en-US" dirty="0"/>
              <a:t> </a:t>
            </a:r>
            <a:r>
              <a:rPr lang="en-US" dirty="0" err="1"/>
              <a:t>ir</a:t>
            </a:r>
            <a:r>
              <a:rPr lang="en-US" dirty="0"/>
              <a:t> </a:t>
            </a:r>
            <a:r>
              <a:rPr lang="en-US" dirty="0" err="1"/>
              <a:t>kalbėjimo</a:t>
            </a:r>
            <a:r>
              <a:rPr lang="en-US" dirty="0"/>
              <a:t> </a:t>
            </a:r>
            <a:r>
              <a:rPr lang="en-US" dirty="0" err="1"/>
              <a:t>įgūdžiai</a:t>
            </a:r>
            <a:r>
              <a:rPr lang="en-US" dirty="0"/>
              <a:t>.</a:t>
            </a:r>
          </a:p>
          <a:p>
            <a:pPr>
              <a:lnSpc>
                <a:spcPct val="150000"/>
              </a:lnSpc>
            </a:pPr>
            <a:r>
              <a:rPr lang="en-US" sz="1600" b="1" dirty="0"/>
              <a:t>A</a:t>
            </a:r>
            <a:r>
              <a:rPr lang="en-US" dirty="0"/>
              <a:t>cknowledgement of patient’s feelings. </a:t>
            </a:r>
            <a:r>
              <a:rPr lang="en-US" dirty="0" err="1"/>
              <a:t>Paciento</a:t>
            </a:r>
            <a:r>
              <a:rPr lang="en-US" dirty="0"/>
              <a:t> </a:t>
            </a:r>
            <a:r>
              <a:rPr lang="en-US" dirty="0" err="1"/>
              <a:t>jausmų</a:t>
            </a:r>
            <a:r>
              <a:rPr lang="en-US" dirty="0"/>
              <a:t> </a:t>
            </a:r>
            <a:r>
              <a:rPr lang="en-US" dirty="0" err="1"/>
              <a:t>pripažinimas</a:t>
            </a:r>
            <a:r>
              <a:rPr lang="en-US" dirty="0"/>
              <a:t>.</a:t>
            </a:r>
          </a:p>
          <a:p>
            <a:pPr>
              <a:lnSpc>
                <a:spcPct val="150000"/>
              </a:lnSpc>
            </a:pPr>
            <a:r>
              <a:rPr lang="en-GB" sz="1600" b="1" dirty="0"/>
              <a:t>S</a:t>
            </a:r>
            <a:r>
              <a:rPr lang="en-GB" dirty="0"/>
              <a:t>trategy (preventive/restorative) negotiated with a patient. </a:t>
            </a:r>
            <a:r>
              <a:rPr lang="en-US" dirty="0"/>
              <a:t>Su </a:t>
            </a:r>
            <a:r>
              <a:rPr lang="en-US" dirty="0" err="1"/>
              <a:t>pacientu</a:t>
            </a:r>
            <a:r>
              <a:rPr lang="en-US" dirty="0"/>
              <a:t> </a:t>
            </a:r>
            <a:r>
              <a:rPr lang="en-US" dirty="0" err="1"/>
              <a:t>suderinta</a:t>
            </a:r>
            <a:r>
              <a:rPr lang="en-US" dirty="0"/>
              <a:t> </a:t>
            </a:r>
            <a:r>
              <a:rPr lang="en-US" dirty="0" err="1"/>
              <a:t>gydymo</a:t>
            </a:r>
            <a:r>
              <a:rPr lang="en-US" dirty="0"/>
              <a:t> </a:t>
            </a:r>
            <a:r>
              <a:rPr lang="en-US" dirty="0" err="1"/>
              <a:t>strategija</a:t>
            </a:r>
            <a:r>
              <a:rPr lang="en-US" dirty="0"/>
              <a:t>. </a:t>
            </a:r>
          </a:p>
          <a:p>
            <a:pPr>
              <a:lnSpc>
                <a:spcPct val="150000"/>
              </a:lnSpc>
            </a:pPr>
            <a:r>
              <a:rPr lang="en-US" sz="1800" b="1" dirty="0"/>
              <a:t>S</a:t>
            </a:r>
            <a:r>
              <a:rPr lang="en-US" dirty="0"/>
              <a:t>ummarize treatment &amp; preventive options. </a:t>
            </a:r>
            <a:r>
              <a:rPr lang="en-US" dirty="0" err="1"/>
              <a:t>Gydymo</a:t>
            </a:r>
            <a:r>
              <a:rPr lang="en-US" dirty="0"/>
              <a:t> </a:t>
            </a:r>
            <a:r>
              <a:rPr lang="en-US" dirty="0" err="1"/>
              <a:t>ir</a:t>
            </a:r>
            <a:r>
              <a:rPr lang="en-US" dirty="0"/>
              <a:t> </a:t>
            </a:r>
            <a:r>
              <a:rPr lang="en-US" dirty="0" err="1"/>
              <a:t>prevencijos</a:t>
            </a:r>
            <a:r>
              <a:rPr lang="en-US" dirty="0"/>
              <a:t> </a:t>
            </a:r>
            <a:r>
              <a:rPr lang="en-US" dirty="0" err="1"/>
              <a:t>pasirinkto</a:t>
            </a:r>
            <a:r>
              <a:rPr lang="en-US" dirty="0"/>
              <a:t> </a:t>
            </a:r>
            <a:r>
              <a:rPr lang="en-US" dirty="0" err="1"/>
              <a:t>plano</a:t>
            </a:r>
            <a:r>
              <a:rPr lang="en-US" dirty="0"/>
              <a:t> </a:t>
            </a:r>
            <a:r>
              <a:rPr lang="en-US" dirty="0" err="1"/>
              <a:t>apibendrinimas</a:t>
            </a:r>
            <a:r>
              <a:rPr lang="en-US" dirty="0"/>
              <a:t>.</a:t>
            </a:r>
            <a:endParaRPr lang="en-CA" dirty="0"/>
          </a:p>
          <a:p>
            <a:endParaRPr lang="en-CA" dirty="0"/>
          </a:p>
        </p:txBody>
      </p:sp>
      <p:sp>
        <p:nvSpPr>
          <p:cNvPr id="4" name="Slide Number Placeholder 3"/>
          <p:cNvSpPr>
            <a:spLocks noGrp="1"/>
          </p:cNvSpPr>
          <p:nvPr>
            <p:ph type="sldNum" sz="quarter" idx="10"/>
          </p:nvPr>
        </p:nvSpPr>
        <p:spPr/>
        <p:txBody>
          <a:bodyPr/>
          <a:lstStyle/>
          <a:p>
            <a:fld id="{C2D16F84-E135-45C0-AE63-A7FA54DF0051}" type="slidenum">
              <a:rPr lang="en-CA" smtClean="0"/>
              <a:t>15</a:t>
            </a:fld>
            <a:endParaRPr lang="en-CA"/>
          </a:p>
        </p:txBody>
      </p:sp>
    </p:spTree>
    <p:extLst>
      <p:ext uri="{BB962C8B-B14F-4D97-AF65-F5344CB8AC3E}">
        <p14:creationId xmlns:p14="http://schemas.microsoft.com/office/powerpoint/2010/main" val="2713743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6CD9C4E-1178-41D5-B8EF-9401867DC40D}" type="slidenum">
              <a:rPr lang="en-CA" smtClean="0"/>
              <a:t>17</a:t>
            </a:fld>
            <a:endParaRPr lang="en-CA"/>
          </a:p>
        </p:txBody>
      </p:sp>
    </p:spTree>
    <p:extLst>
      <p:ext uri="{BB962C8B-B14F-4D97-AF65-F5344CB8AC3E}">
        <p14:creationId xmlns:p14="http://schemas.microsoft.com/office/powerpoint/2010/main" val="689379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6A3ED3C7-0343-45DE-BAC3-CA5F93322CB2}"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485453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6A3ED3C7-0343-45DE-BAC3-CA5F93322CB2}"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246470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6A3ED3C7-0343-45DE-BAC3-CA5F93322CB2}"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205038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475E7055-C68C-4929-A1CA-8B258BBEA0D4}"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1171029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75E7055-C68C-4929-A1CA-8B258BBEA0D4}"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1047442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5E7055-C68C-4929-A1CA-8B258BBEA0D4}"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3082775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75E7055-C68C-4929-A1CA-8B258BBEA0D4}"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228331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75E7055-C68C-4929-A1CA-8B258BBEA0D4}" type="datetimeFigureOut">
              <a:rPr lang="en-CA" smtClean="0"/>
              <a:t>2019-09-27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1865360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475E7055-C68C-4929-A1CA-8B258BBEA0D4}" type="datetimeFigureOut">
              <a:rPr lang="en-CA" smtClean="0"/>
              <a:t>2019-09-27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513700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5E7055-C68C-4929-A1CA-8B258BBEA0D4}" type="datetimeFigureOut">
              <a:rPr lang="en-CA" smtClean="0"/>
              <a:t>2019-09-27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2229998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5E7055-C68C-4929-A1CA-8B258BBEA0D4}"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69980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6A3ED3C7-0343-45DE-BAC3-CA5F93322CB2}"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2242301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5E7055-C68C-4929-A1CA-8B258BBEA0D4}"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3294904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75E7055-C68C-4929-A1CA-8B258BBEA0D4}"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3394492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75E7055-C68C-4929-A1CA-8B258BBEA0D4}"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DC2E3FA-DEB7-4CC6-B983-AD14095782EB}" type="slidenum">
              <a:rPr lang="en-CA" smtClean="0"/>
              <a:t>‹#›</a:t>
            </a:fld>
            <a:endParaRPr lang="en-CA"/>
          </a:p>
        </p:txBody>
      </p:sp>
    </p:spTree>
    <p:extLst>
      <p:ext uri="{BB962C8B-B14F-4D97-AF65-F5344CB8AC3E}">
        <p14:creationId xmlns:p14="http://schemas.microsoft.com/office/powerpoint/2010/main" val="296861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914400" y="533400"/>
            <a:ext cx="8026400" cy="3048000"/>
          </a:xfrm>
        </p:spPr>
        <p:txBody>
          <a:bodyPr/>
          <a:lstStyle>
            <a:lvl1pPr algn="l">
              <a:defRPr sz="5400"/>
            </a:lvl1pPr>
          </a:lstStyle>
          <a:p>
            <a:pPr lvl="0"/>
            <a:r>
              <a:rPr lang="en-US" altLang="en-US" noProof="0"/>
              <a:t>Click to edit Master title style</a:t>
            </a:r>
            <a:endParaRPr lang="en-CA" altLang="en-US" noProof="0"/>
          </a:p>
        </p:txBody>
      </p:sp>
      <p:sp>
        <p:nvSpPr>
          <p:cNvPr id="3076" name="Rectangle 4"/>
          <p:cNvSpPr>
            <a:spLocks noGrp="1" noChangeArrowheads="1"/>
          </p:cNvSpPr>
          <p:nvPr>
            <p:ph type="subTitle" idx="1"/>
          </p:nvPr>
        </p:nvSpPr>
        <p:spPr>
          <a:xfrm>
            <a:off x="914400" y="3733800"/>
            <a:ext cx="8026400" cy="1752600"/>
          </a:xfrm>
        </p:spPr>
        <p:txBody>
          <a:bodyPr/>
          <a:lstStyle>
            <a:lvl1pPr marL="0" indent="0">
              <a:buFontTx/>
              <a:buNone/>
              <a:defRPr sz="2800"/>
            </a:lvl1pPr>
          </a:lstStyle>
          <a:p>
            <a:pPr lvl="0"/>
            <a:r>
              <a:rPr lang="en-US" altLang="en-US" noProof="0"/>
              <a:t>Click to edit Master subtitle style</a:t>
            </a:r>
            <a:endParaRPr lang="en-CA" altLang="en-US" noProof="0"/>
          </a:p>
        </p:txBody>
      </p:sp>
      <p:pic>
        <p:nvPicPr>
          <p:cNvPr id="3083" name="Picture 11" descr="C:\Documents and Settings\Administrator\Application Data\Microsoft\Media Catalog\Late to Work.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651" y="3175000"/>
            <a:ext cx="6229349" cy="368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05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CA"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r>
              <a:rPr lang="en-CA" altLang="en-US">
                <a:solidFill>
                  <a:srgbClr val="FFFFFF"/>
                </a:solidFill>
              </a:rPr>
              <a:t>Free Template from www.brainybetty.com</a:t>
            </a: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5CE8DD0-67D3-40D6-AF3A-A6061CB5B81E}"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1608435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CA"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r>
              <a:rPr lang="en-CA" altLang="en-US">
                <a:solidFill>
                  <a:srgbClr val="FFFFFF"/>
                </a:solidFill>
              </a:rPr>
              <a:t>Free Template from www.brainybetty.com</a:t>
            </a: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8AB0775-2289-4D92-9088-E3CAD31C144E}"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2182537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CA"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r>
              <a:rPr lang="en-CA" altLang="en-US">
                <a:solidFill>
                  <a:srgbClr val="FFFFFF"/>
                </a:solidFill>
              </a:rPr>
              <a:t>Free Template from www.brainybetty.com</a:t>
            </a: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DBB12A7B-3340-4F4B-8846-2B92E889F1F5}"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2234333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CA"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r>
              <a:rPr lang="en-CA" altLang="en-US">
                <a:solidFill>
                  <a:srgbClr val="FFFFFF"/>
                </a:solidFill>
              </a:rPr>
              <a:t>Free Template from www.brainybetty.com</a:t>
            </a: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3F61B636-36AF-4290-B458-676B86D86F59}"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2582841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CA"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r>
              <a:rPr lang="en-CA" altLang="en-US">
                <a:solidFill>
                  <a:srgbClr val="FFFFFF"/>
                </a:solidFill>
              </a:rPr>
              <a:t>Free Template from www.brainybetty.com</a:t>
            </a: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CBDDD73E-9102-46E5-A40F-181EB0D30CDF}"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1673128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CA"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r>
              <a:rPr lang="en-CA" altLang="en-US">
                <a:solidFill>
                  <a:srgbClr val="FFFFFF"/>
                </a:solidFill>
              </a:rPr>
              <a:t>Free Template from www.brainybetty.com</a:t>
            </a: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8BF7F5CE-3C20-4EA6-B049-4ED698DE024C}"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426241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3ED3C7-0343-45DE-BAC3-CA5F93322CB2}"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4112066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CA"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r>
              <a:rPr lang="en-CA" altLang="en-US">
                <a:solidFill>
                  <a:srgbClr val="FFFFFF"/>
                </a:solidFill>
              </a:rPr>
              <a:t>Free Template from www.brainybetty.com</a:t>
            </a: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438E7DCD-F028-41FF-B9B4-7ADF207F8E75}"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3251151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CA"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r>
              <a:rPr lang="en-CA" altLang="en-US">
                <a:solidFill>
                  <a:srgbClr val="FFFFFF"/>
                </a:solidFill>
              </a:rPr>
              <a:t>Free Template from www.brainybetty.com</a:t>
            </a: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7B62C521-ED11-41D6-8EBD-999ACEB78778}"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2210847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CA"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r>
              <a:rPr lang="en-CA" altLang="en-US">
                <a:solidFill>
                  <a:srgbClr val="FFFFFF"/>
                </a:solidFill>
              </a:rPr>
              <a:t>Free Template from www.brainybetty.com</a:t>
            </a: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23DA1F4-A019-4DE8-80B5-AF3903279EE7}"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1623373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CA"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r>
              <a:rPr lang="en-CA" altLang="en-US">
                <a:solidFill>
                  <a:srgbClr val="FFFFFF"/>
                </a:solidFill>
              </a:rPr>
              <a:t>Free Template from www.brainybetty.com</a:t>
            </a: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946C606-61E7-4781-B7BE-C56684364559}"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1110453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6A3ED3C7-0343-45DE-BAC3-CA5F93322CB2}"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1922279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6A3ED3C7-0343-45DE-BAC3-CA5F93322CB2}" type="datetimeFigureOut">
              <a:rPr lang="en-CA" smtClean="0"/>
              <a:t>2019-09-27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2342118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6A3ED3C7-0343-45DE-BAC3-CA5F93322CB2}" type="datetimeFigureOut">
              <a:rPr lang="en-CA" smtClean="0"/>
              <a:t>2019-09-27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506312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ED3C7-0343-45DE-BAC3-CA5F93322CB2}" type="datetimeFigureOut">
              <a:rPr lang="en-CA" smtClean="0"/>
              <a:t>2019-09-27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75686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3ED3C7-0343-45DE-BAC3-CA5F93322CB2}"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15182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3ED3C7-0343-45DE-BAC3-CA5F93322CB2}"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10AF025-4365-4FDF-9400-8D907EA2220F}" type="slidenum">
              <a:rPr lang="en-CA" smtClean="0"/>
              <a:t>‹#›</a:t>
            </a:fld>
            <a:endParaRPr lang="en-CA"/>
          </a:p>
        </p:txBody>
      </p:sp>
    </p:spTree>
    <p:extLst>
      <p:ext uri="{BB962C8B-B14F-4D97-AF65-F5344CB8AC3E}">
        <p14:creationId xmlns:p14="http://schemas.microsoft.com/office/powerpoint/2010/main" val="100032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w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ED3C7-0343-45DE-BAC3-CA5F93322CB2}" type="datetimeFigureOut">
              <a:rPr lang="en-CA" smtClean="0"/>
              <a:t>2019-09-27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0AF025-4365-4FDF-9400-8D907EA2220F}" type="slidenum">
              <a:rPr lang="en-CA" smtClean="0"/>
              <a:t>‹#›</a:t>
            </a:fld>
            <a:endParaRPr lang="en-CA"/>
          </a:p>
        </p:txBody>
      </p:sp>
    </p:spTree>
    <p:extLst>
      <p:ext uri="{BB962C8B-B14F-4D97-AF65-F5344CB8AC3E}">
        <p14:creationId xmlns:p14="http://schemas.microsoft.com/office/powerpoint/2010/main" val="839738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E7055-C68C-4929-A1CA-8B258BBEA0D4}" type="datetimeFigureOut">
              <a:rPr lang="en-CA" smtClean="0"/>
              <a:t>2019-09-27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2E3FA-DEB7-4CC6-B983-AD14095782EB}" type="slidenum">
              <a:rPr lang="en-CA" smtClean="0"/>
              <a:t>‹#›</a:t>
            </a:fld>
            <a:endParaRPr lang="en-CA"/>
          </a:p>
        </p:txBody>
      </p:sp>
    </p:spTree>
    <p:extLst>
      <p:ext uri="{BB962C8B-B14F-4D97-AF65-F5344CB8AC3E}">
        <p14:creationId xmlns:p14="http://schemas.microsoft.com/office/powerpoint/2010/main" val="26035095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pic>
        <p:nvPicPr>
          <p:cNvPr id="1035" name="Picture 11" descr="C:\Documents and Settings\Administrator\Application Data\Microsoft\Media Catalog\Late to Work.wm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8800" y="5235576"/>
            <a:ext cx="2743200" cy="162242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latin typeface="+mn-lt"/>
              </a:defRPr>
            </a:lvl1pPr>
          </a:lstStyle>
          <a:p>
            <a:pPr fontAlgn="base">
              <a:spcBef>
                <a:spcPct val="0"/>
              </a:spcBef>
              <a:spcAft>
                <a:spcPct val="0"/>
              </a:spcAft>
            </a:pPr>
            <a:endParaRPr lang="en-CA" altLang="en-US">
              <a:solidFill>
                <a:srgbClr val="FF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defRPr>
            </a:lvl1pPr>
          </a:lstStyle>
          <a:p>
            <a:pPr fontAlgn="base">
              <a:spcBef>
                <a:spcPct val="0"/>
              </a:spcBef>
              <a:spcAft>
                <a:spcPct val="0"/>
              </a:spcAft>
            </a:pPr>
            <a:r>
              <a:rPr lang="en-CA" altLang="en-US">
                <a:solidFill>
                  <a:srgbClr val="FFFFFF"/>
                </a:solidFill>
              </a:rPr>
              <a:t>Free Template from www.brainybetty.com</a:t>
            </a:r>
          </a:p>
        </p:txBody>
      </p:sp>
      <p:sp>
        <p:nvSpPr>
          <p:cNvPr id="1030" name="Rectangle 6"/>
          <p:cNvSpPr>
            <a:spLocks noGrp="1" noChangeArrowheads="1"/>
          </p:cNvSpPr>
          <p:nvPr>
            <p:ph type="sldNum" sz="quarter" idx="4"/>
          </p:nvPr>
        </p:nvSpPr>
        <p:spPr bwMode="auto">
          <a:xfrm>
            <a:off x="9652000" y="64008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pPr fontAlgn="base">
              <a:spcBef>
                <a:spcPct val="0"/>
              </a:spcBef>
              <a:spcAft>
                <a:spcPct val="0"/>
              </a:spcAft>
            </a:pPr>
            <a:fld id="{19EFDBD2-12F5-406A-BF12-CE70C17DA420}" type="slidenum">
              <a:rPr lang="en-CA" altLang="en-US" smtClean="0">
                <a:solidFill>
                  <a:srgbClr val="FFFFFF"/>
                </a:solidFill>
              </a:rPr>
              <a:pPr fontAlgn="base">
                <a:spcBef>
                  <a:spcPct val="0"/>
                </a:spcBef>
                <a:spcAft>
                  <a:spcPct val="0"/>
                </a:spcAft>
              </a:pPr>
              <a:t>‹#›</a:t>
            </a:fld>
            <a:endParaRPr lang="en-CA" altLang="en-US">
              <a:solidFill>
                <a:srgbClr val="FFFFFF"/>
              </a:solidFill>
            </a:endParaRPr>
          </a:p>
        </p:txBody>
      </p:sp>
    </p:spTree>
    <p:extLst>
      <p:ext uri="{BB962C8B-B14F-4D97-AF65-F5344CB8AC3E}">
        <p14:creationId xmlns:p14="http://schemas.microsoft.com/office/powerpoint/2010/main" val="27209193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rtl="0" eaLnBrk="1" fontAlgn="base" hangingPunct="1">
        <a:spcBef>
          <a:spcPct val="0"/>
        </a:spcBef>
        <a:spcAft>
          <a:spcPct val="0"/>
        </a:spcAft>
        <a:defRPr sz="4400" kern="12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Trebuchet MS" panose="020B0603020202020204" pitchFamily="34" charset="0"/>
        </a:defRPr>
      </a:lvl2pPr>
      <a:lvl3pPr algn="ctr" rtl="0" eaLnBrk="1" fontAlgn="base" hangingPunct="1">
        <a:spcBef>
          <a:spcPct val="0"/>
        </a:spcBef>
        <a:spcAft>
          <a:spcPct val="0"/>
        </a:spcAft>
        <a:defRPr sz="4400">
          <a:solidFill>
            <a:schemeClr val="bg1"/>
          </a:solidFill>
          <a:latin typeface="Trebuchet MS" panose="020B0603020202020204" pitchFamily="34" charset="0"/>
        </a:defRPr>
      </a:lvl3pPr>
      <a:lvl4pPr algn="ctr" rtl="0" eaLnBrk="1" fontAlgn="base" hangingPunct="1">
        <a:spcBef>
          <a:spcPct val="0"/>
        </a:spcBef>
        <a:spcAft>
          <a:spcPct val="0"/>
        </a:spcAft>
        <a:defRPr sz="4400">
          <a:solidFill>
            <a:schemeClr val="bg1"/>
          </a:solidFill>
          <a:latin typeface="Trebuchet MS" panose="020B0603020202020204" pitchFamily="34" charset="0"/>
        </a:defRPr>
      </a:lvl4pPr>
      <a:lvl5pPr algn="ctr" rtl="0" eaLnBrk="1" fontAlgn="base" hangingPunct="1">
        <a:spcBef>
          <a:spcPct val="0"/>
        </a:spcBef>
        <a:spcAft>
          <a:spcPct val="0"/>
        </a:spcAft>
        <a:defRPr sz="4400">
          <a:solidFill>
            <a:schemeClr val="bg1"/>
          </a:solidFill>
          <a:latin typeface="Trebuchet MS" panose="020B0603020202020204" pitchFamily="34" charset="0"/>
        </a:defRPr>
      </a:lvl5pPr>
      <a:lvl6pPr marL="457200" algn="ctr" rtl="0" eaLnBrk="1" fontAlgn="base" hangingPunct="1">
        <a:spcBef>
          <a:spcPct val="0"/>
        </a:spcBef>
        <a:spcAft>
          <a:spcPct val="0"/>
        </a:spcAft>
        <a:defRPr sz="4400">
          <a:solidFill>
            <a:schemeClr val="bg1"/>
          </a:solidFill>
          <a:latin typeface="Trebuchet MS" panose="020B0603020202020204" pitchFamily="34" charset="0"/>
        </a:defRPr>
      </a:lvl6pPr>
      <a:lvl7pPr marL="914400" algn="ctr" rtl="0" eaLnBrk="1" fontAlgn="base" hangingPunct="1">
        <a:spcBef>
          <a:spcPct val="0"/>
        </a:spcBef>
        <a:spcAft>
          <a:spcPct val="0"/>
        </a:spcAft>
        <a:defRPr sz="4400">
          <a:solidFill>
            <a:schemeClr val="bg1"/>
          </a:solidFill>
          <a:latin typeface="Trebuchet MS" panose="020B0603020202020204" pitchFamily="34" charset="0"/>
        </a:defRPr>
      </a:lvl7pPr>
      <a:lvl8pPr marL="1371600" algn="ctr" rtl="0" eaLnBrk="1" fontAlgn="base" hangingPunct="1">
        <a:spcBef>
          <a:spcPct val="0"/>
        </a:spcBef>
        <a:spcAft>
          <a:spcPct val="0"/>
        </a:spcAft>
        <a:defRPr sz="4400">
          <a:solidFill>
            <a:schemeClr val="bg1"/>
          </a:solidFill>
          <a:latin typeface="Trebuchet MS" panose="020B0603020202020204" pitchFamily="34" charset="0"/>
        </a:defRPr>
      </a:lvl8pPr>
      <a:lvl9pPr marL="1828800" algn="ctr" rtl="0" eaLnBrk="1" fontAlgn="base" hangingPunct="1">
        <a:spcBef>
          <a:spcPct val="0"/>
        </a:spcBef>
        <a:spcAft>
          <a:spcPct val="0"/>
        </a:spcAft>
        <a:defRPr sz="4400">
          <a:solidFill>
            <a:schemeClr val="bg1"/>
          </a:solidFill>
          <a:latin typeface="Trebuchet MS" panose="020B0603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9215" y="156126"/>
            <a:ext cx="8417017" cy="937451"/>
          </a:xfrm>
        </p:spPr>
        <p:txBody>
          <a:bodyPr>
            <a:normAutofit/>
          </a:bodyPr>
          <a:lstStyle/>
          <a:p>
            <a:r>
              <a:rPr lang="en-CA" sz="4400" b="1" dirty="0" err="1">
                <a:solidFill>
                  <a:schemeClr val="accent1">
                    <a:lumMod val="60000"/>
                    <a:lumOff val="40000"/>
                  </a:schemeClr>
                </a:solidFill>
              </a:rPr>
              <a:t>Socialin</a:t>
            </a:r>
            <a:r>
              <a:rPr lang="lt-LT" sz="4400" b="1" dirty="0">
                <a:solidFill>
                  <a:schemeClr val="accent1">
                    <a:lumMod val="60000"/>
                    <a:lumOff val="40000"/>
                  </a:schemeClr>
                </a:solidFill>
              </a:rPr>
              <a:t>ė</a:t>
            </a:r>
            <a:r>
              <a:rPr lang="en-GB" sz="4400" b="1" dirty="0">
                <a:solidFill>
                  <a:schemeClr val="accent1">
                    <a:lumMod val="60000"/>
                    <a:lumOff val="40000"/>
                  </a:schemeClr>
                </a:solidFill>
              </a:rPr>
              <a:t> </a:t>
            </a:r>
            <a:r>
              <a:rPr lang="en-GB" sz="4400" b="1" dirty="0" smtClean="0">
                <a:solidFill>
                  <a:schemeClr val="accent1">
                    <a:lumMod val="60000"/>
                    <a:lumOff val="40000"/>
                  </a:schemeClr>
                </a:solidFill>
              </a:rPr>
              <a:t>P</a:t>
            </a:r>
            <a:r>
              <a:rPr lang="en-CA" sz="4400" b="1" dirty="0" err="1" smtClean="0">
                <a:solidFill>
                  <a:schemeClr val="accent1">
                    <a:lumMod val="60000"/>
                    <a:lumOff val="40000"/>
                  </a:schemeClr>
                </a:solidFill>
              </a:rPr>
              <a:t>sichologija</a:t>
            </a:r>
            <a:r>
              <a:rPr lang="en-CA" sz="4400" b="1" dirty="0" smtClean="0">
                <a:solidFill>
                  <a:schemeClr val="accent1">
                    <a:lumMod val="60000"/>
                    <a:lumOff val="40000"/>
                  </a:schemeClr>
                </a:solidFill>
              </a:rPr>
              <a:t> </a:t>
            </a:r>
            <a:r>
              <a:rPr lang="en-CA" sz="4400" b="1" dirty="0" err="1">
                <a:solidFill>
                  <a:schemeClr val="accent1">
                    <a:lumMod val="60000"/>
                    <a:lumOff val="40000"/>
                  </a:schemeClr>
                </a:solidFill>
              </a:rPr>
              <a:t>O</a:t>
            </a:r>
            <a:r>
              <a:rPr lang="en-CA" sz="4400" b="1" dirty="0" err="1" smtClean="0">
                <a:solidFill>
                  <a:schemeClr val="accent1">
                    <a:lumMod val="60000"/>
                    <a:lumOff val="40000"/>
                  </a:schemeClr>
                </a:solidFill>
              </a:rPr>
              <a:t>dontologijoje</a:t>
            </a:r>
            <a:endParaRPr lang="en-CA" sz="4400" b="1" dirty="0">
              <a:solidFill>
                <a:schemeClr val="accent1">
                  <a:lumMod val="60000"/>
                  <a:lumOff val="40000"/>
                </a:schemeClr>
              </a:solidFill>
            </a:endParaRPr>
          </a:p>
        </p:txBody>
      </p:sp>
      <p:sp>
        <p:nvSpPr>
          <p:cNvPr id="3" name="Subtitle 2"/>
          <p:cNvSpPr>
            <a:spLocks noGrp="1"/>
          </p:cNvSpPr>
          <p:nvPr>
            <p:ph type="subTitle" idx="1"/>
          </p:nvPr>
        </p:nvSpPr>
        <p:spPr>
          <a:xfrm>
            <a:off x="-10970" y="5107662"/>
            <a:ext cx="12202970" cy="915186"/>
          </a:xfrm>
        </p:spPr>
        <p:txBody>
          <a:bodyPr>
            <a:normAutofit/>
          </a:bodyPr>
          <a:lstStyle/>
          <a:p>
            <a:r>
              <a:rPr lang="en-CA" dirty="0">
                <a:solidFill>
                  <a:schemeClr val="accent1">
                    <a:lumMod val="60000"/>
                    <a:lumOff val="40000"/>
                  </a:schemeClr>
                </a:solidFill>
              </a:rPr>
              <a:t>Doc. Dr. Jolanta </a:t>
            </a:r>
            <a:r>
              <a:rPr lang="en-CA" dirty="0" err="1">
                <a:solidFill>
                  <a:schemeClr val="accent1">
                    <a:lumMod val="60000"/>
                    <a:lumOff val="40000"/>
                  </a:schemeClr>
                </a:solidFill>
              </a:rPr>
              <a:t>Aleksejūnien</a:t>
            </a:r>
            <a:r>
              <a:rPr lang="lt-LT" dirty="0" smtClean="0">
                <a:solidFill>
                  <a:schemeClr val="accent1">
                    <a:lumMod val="60000"/>
                    <a:lumOff val="40000"/>
                  </a:schemeClr>
                </a:solidFill>
              </a:rPr>
              <a:t>ė</a:t>
            </a:r>
            <a:endParaRPr lang="en-CA" dirty="0">
              <a:solidFill>
                <a:schemeClr val="accent1">
                  <a:lumMod val="60000"/>
                  <a:lumOff val="40000"/>
                </a:schemeClr>
              </a:solidFill>
            </a:endParaRPr>
          </a:p>
          <a:p>
            <a:r>
              <a:rPr lang="en-CA" dirty="0">
                <a:solidFill>
                  <a:schemeClr val="accent1">
                    <a:lumMod val="60000"/>
                    <a:lumOff val="40000"/>
                  </a:schemeClr>
                </a:solidFill>
              </a:rPr>
              <a:t> </a:t>
            </a:r>
            <a:r>
              <a:rPr lang="en-CA" dirty="0" err="1">
                <a:solidFill>
                  <a:schemeClr val="accent1">
                    <a:lumMod val="60000"/>
                    <a:lumOff val="40000"/>
                  </a:schemeClr>
                </a:solidFill>
              </a:rPr>
              <a:t>Odontologijos</a:t>
            </a:r>
            <a:r>
              <a:rPr lang="en-CA" dirty="0">
                <a:solidFill>
                  <a:schemeClr val="accent1">
                    <a:lumMod val="60000"/>
                    <a:lumOff val="40000"/>
                  </a:schemeClr>
                </a:solidFill>
              </a:rPr>
              <a:t> </a:t>
            </a:r>
            <a:r>
              <a:rPr lang="en-CA" dirty="0" err="1">
                <a:solidFill>
                  <a:schemeClr val="accent1">
                    <a:lumMod val="60000"/>
                    <a:lumOff val="40000"/>
                  </a:schemeClr>
                </a:solidFill>
              </a:rPr>
              <a:t>F</a:t>
            </a:r>
            <a:r>
              <a:rPr lang="en-CA" dirty="0" err="1" smtClean="0">
                <a:solidFill>
                  <a:schemeClr val="accent1">
                    <a:lumMod val="60000"/>
                    <a:lumOff val="40000"/>
                  </a:schemeClr>
                </a:solidFill>
              </a:rPr>
              <a:t>akultetas</a:t>
            </a:r>
            <a:r>
              <a:rPr lang="en-CA" dirty="0">
                <a:solidFill>
                  <a:schemeClr val="accent1">
                    <a:lumMod val="60000"/>
                    <a:lumOff val="40000"/>
                  </a:schemeClr>
                </a:solidFill>
              </a:rPr>
              <a:t>,  </a:t>
            </a:r>
            <a:r>
              <a:rPr lang="en-CA" dirty="0" smtClean="0">
                <a:solidFill>
                  <a:schemeClr val="accent1">
                    <a:lumMod val="60000"/>
                    <a:lumOff val="40000"/>
                  </a:schemeClr>
                </a:solidFill>
              </a:rPr>
              <a:t>Brit</a:t>
            </a:r>
            <a:r>
              <a:rPr lang="lt-LT" dirty="0" smtClean="0">
                <a:solidFill>
                  <a:schemeClr val="accent1">
                    <a:lumMod val="60000"/>
                    <a:lumOff val="40000"/>
                  </a:schemeClr>
                </a:solidFill>
              </a:rPr>
              <a:t>ų</a:t>
            </a:r>
            <a:r>
              <a:rPr lang="en-CA" dirty="0" smtClean="0">
                <a:solidFill>
                  <a:schemeClr val="accent1">
                    <a:lumMod val="60000"/>
                    <a:lumOff val="40000"/>
                  </a:schemeClr>
                </a:solidFill>
              </a:rPr>
              <a:t> </a:t>
            </a:r>
            <a:r>
              <a:rPr lang="en-CA" dirty="0" err="1" smtClean="0">
                <a:solidFill>
                  <a:schemeClr val="accent1">
                    <a:lumMod val="60000"/>
                    <a:lumOff val="40000"/>
                  </a:schemeClr>
                </a:solidFill>
              </a:rPr>
              <a:t>Kolumbijos</a:t>
            </a:r>
            <a:r>
              <a:rPr lang="en-CA" dirty="0" smtClean="0">
                <a:solidFill>
                  <a:schemeClr val="accent1">
                    <a:lumMod val="60000"/>
                    <a:lumOff val="40000"/>
                  </a:schemeClr>
                </a:solidFill>
              </a:rPr>
              <a:t> </a:t>
            </a:r>
            <a:r>
              <a:rPr lang="en-CA" dirty="0" err="1" smtClean="0">
                <a:solidFill>
                  <a:schemeClr val="accent1">
                    <a:lumMod val="60000"/>
                    <a:lumOff val="40000"/>
                  </a:schemeClr>
                </a:solidFill>
              </a:rPr>
              <a:t>Universitetas</a:t>
            </a:r>
            <a:r>
              <a:rPr lang="en-CA" dirty="0">
                <a:solidFill>
                  <a:schemeClr val="accent1">
                    <a:lumMod val="60000"/>
                    <a:lumOff val="40000"/>
                  </a:schemeClr>
                </a:solidFill>
              </a:rPr>
              <a:t>, </a:t>
            </a:r>
            <a:r>
              <a:rPr lang="en-CA" dirty="0" err="1" smtClean="0">
                <a:solidFill>
                  <a:schemeClr val="accent1">
                    <a:lumMod val="60000"/>
                    <a:lumOff val="40000"/>
                  </a:schemeClr>
                </a:solidFill>
              </a:rPr>
              <a:t>Vankuveris</a:t>
            </a:r>
            <a:r>
              <a:rPr lang="en-CA" dirty="0" smtClean="0">
                <a:solidFill>
                  <a:schemeClr val="accent1">
                    <a:lumMod val="60000"/>
                    <a:lumOff val="40000"/>
                  </a:schemeClr>
                </a:solidFill>
              </a:rPr>
              <a:t>, </a:t>
            </a:r>
            <a:r>
              <a:rPr lang="en-CA" dirty="0" err="1" smtClean="0">
                <a:solidFill>
                  <a:schemeClr val="accent1">
                    <a:lumMod val="60000"/>
                    <a:lumOff val="40000"/>
                  </a:schemeClr>
                </a:solidFill>
              </a:rPr>
              <a:t>Kanada</a:t>
            </a:r>
            <a:endParaRPr lang="en-CA" dirty="0">
              <a:solidFill>
                <a:schemeClr val="accent1">
                  <a:lumMod val="60000"/>
                  <a:lumOff val="40000"/>
                </a:schemeClr>
              </a:solidFill>
            </a:endParaRPr>
          </a:p>
        </p:txBody>
      </p:sp>
      <p:sp>
        <p:nvSpPr>
          <p:cNvPr id="4" name="TextBox 3"/>
          <p:cNvSpPr txBox="1"/>
          <p:nvPr/>
        </p:nvSpPr>
        <p:spPr>
          <a:xfrm>
            <a:off x="6007471" y="6334780"/>
            <a:ext cx="3813865" cy="523220"/>
          </a:xfrm>
          <a:prstGeom prst="rect">
            <a:avLst/>
          </a:prstGeom>
          <a:noFill/>
        </p:spPr>
        <p:txBody>
          <a:bodyPr wrap="none" rtlCol="0">
            <a:spAutoFit/>
          </a:bodyPr>
          <a:lstStyle/>
          <a:p>
            <a:r>
              <a:rPr lang="en-CA" sz="2800" dirty="0">
                <a:solidFill>
                  <a:schemeClr val="accent1">
                    <a:lumMod val="60000"/>
                    <a:lumOff val="40000"/>
                  </a:schemeClr>
                </a:solidFill>
              </a:rPr>
              <a:t>Vilnius, 2019 Rugs</a:t>
            </a:r>
            <a:r>
              <a:rPr lang="lt-LT" sz="2800" dirty="0">
                <a:solidFill>
                  <a:schemeClr val="accent1">
                    <a:lumMod val="60000"/>
                    <a:lumOff val="40000"/>
                  </a:schemeClr>
                </a:solidFill>
              </a:rPr>
              <a:t>ė</a:t>
            </a:r>
            <a:r>
              <a:rPr lang="en-GB" sz="2800" dirty="0">
                <a:solidFill>
                  <a:schemeClr val="accent1">
                    <a:lumMod val="60000"/>
                    <a:lumOff val="40000"/>
                  </a:schemeClr>
                </a:solidFill>
              </a:rPr>
              <a:t>jo</a:t>
            </a:r>
            <a:r>
              <a:rPr lang="en-CA" sz="2800" dirty="0">
                <a:solidFill>
                  <a:schemeClr val="accent1">
                    <a:lumMod val="60000"/>
                    <a:lumOff val="40000"/>
                  </a:schemeClr>
                </a:solidFill>
              </a:rPr>
              <a:t> 27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 y="1093577"/>
            <a:ext cx="12192000" cy="3850105"/>
          </a:xfrm>
          <a:prstGeom prst="rect">
            <a:avLst/>
          </a:prstGeom>
        </p:spPr>
      </p:pic>
    </p:spTree>
    <p:extLst>
      <p:ext uri="{BB962C8B-B14F-4D97-AF65-F5344CB8AC3E}">
        <p14:creationId xmlns:p14="http://schemas.microsoft.com/office/powerpoint/2010/main" val="657020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err="1">
                <a:solidFill>
                  <a:schemeClr val="accent6">
                    <a:lumMod val="40000"/>
                    <a:lumOff val="60000"/>
                  </a:schemeClr>
                </a:solidFill>
              </a:rPr>
              <a:t>Odontologai</a:t>
            </a:r>
            <a:r>
              <a:rPr lang="en-CA" sz="4000" dirty="0">
                <a:solidFill>
                  <a:schemeClr val="accent6">
                    <a:lumMod val="40000"/>
                    <a:lumOff val="60000"/>
                  </a:schemeClr>
                </a:solidFill>
              </a:rPr>
              <a:t> </a:t>
            </a:r>
            <a:r>
              <a:rPr lang="en-CA" sz="4000" dirty="0" err="1" smtClean="0">
                <a:solidFill>
                  <a:schemeClr val="accent6">
                    <a:lumMod val="40000"/>
                    <a:lumOff val="60000"/>
                  </a:schemeClr>
                </a:solidFill>
              </a:rPr>
              <a:t>turi</a:t>
            </a:r>
            <a:r>
              <a:rPr lang="en-CA" sz="4000" dirty="0" smtClean="0">
                <a:solidFill>
                  <a:schemeClr val="accent6">
                    <a:lumMod val="40000"/>
                    <a:lumOff val="60000"/>
                  </a:schemeClr>
                </a:solidFill>
              </a:rPr>
              <a:t> </a:t>
            </a:r>
            <a:r>
              <a:rPr lang="en-GB" sz="4000" dirty="0" err="1" smtClean="0">
                <a:solidFill>
                  <a:schemeClr val="accent6">
                    <a:lumMod val="40000"/>
                    <a:lumOff val="60000"/>
                  </a:schemeClr>
                </a:solidFill>
              </a:rPr>
              <a:t>pažinti</a:t>
            </a:r>
            <a:r>
              <a:rPr lang="en-GB" sz="4000" dirty="0" smtClean="0">
                <a:solidFill>
                  <a:schemeClr val="accent6">
                    <a:lumMod val="40000"/>
                    <a:lumOff val="60000"/>
                  </a:schemeClr>
                </a:solidFill>
              </a:rPr>
              <a:t> </a:t>
            </a:r>
            <a:r>
              <a:rPr lang="en-GB" sz="4000" dirty="0" err="1">
                <a:solidFill>
                  <a:schemeClr val="accent6">
                    <a:lumMod val="40000"/>
                    <a:lumOff val="60000"/>
                  </a:schemeClr>
                </a:solidFill>
              </a:rPr>
              <a:t>savo</a:t>
            </a:r>
            <a:r>
              <a:rPr lang="en-GB" sz="4000" dirty="0">
                <a:solidFill>
                  <a:schemeClr val="accent6">
                    <a:lumMod val="40000"/>
                    <a:lumOff val="60000"/>
                  </a:schemeClr>
                </a:solidFill>
              </a:rPr>
              <a:t> </a:t>
            </a:r>
            <a:r>
              <a:rPr lang="en-GB" sz="4000" dirty="0" err="1">
                <a:solidFill>
                  <a:schemeClr val="accent6">
                    <a:lumMod val="40000"/>
                    <a:lumOff val="60000"/>
                  </a:schemeClr>
                </a:solidFill>
              </a:rPr>
              <a:t>pacientus</a:t>
            </a:r>
            <a:r>
              <a:rPr lang="en-CA" sz="4000" dirty="0">
                <a:solidFill>
                  <a:schemeClr val="accent6">
                    <a:lumMod val="40000"/>
                    <a:lumOff val="60000"/>
                  </a:schemeClr>
                </a:solidFill>
              </a:rPr>
              <a:t>!</a:t>
            </a:r>
          </a:p>
        </p:txBody>
      </p:sp>
      <p:sp>
        <p:nvSpPr>
          <p:cNvPr id="3" name="Content Placeholder 2"/>
          <p:cNvSpPr>
            <a:spLocks noGrp="1"/>
          </p:cNvSpPr>
          <p:nvPr>
            <p:ph idx="1"/>
          </p:nvPr>
        </p:nvSpPr>
        <p:spPr>
          <a:xfrm>
            <a:off x="520700" y="1486518"/>
            <a:ext cx="11353800" cy="3124327"/>
          </a:xfrm>
        </p:spPr>
        <p:txBody>
          <a:bodyPr>
            <a:noAutofit/>
          </a:bodyPr>
          <a:lstStyle/>
          <a:p>
            <a:pPr>
              <a:lnSpc>
                <a:spcPct val="200000"/>
              </a:lnSpc>
            </a:pPr>
            <a:r>
              <a:rPr lang="en-CA" dirty="0" err="1">
                <a:solidFill>
                  <a:schemeClr val="bg1"/>
                </a:solidFill>
              </a:rPr>
              <a:t>Odontologai</a:t>
            </a:r>
            <a:r>
              <a:rPr lang="en-CA" dirty="0">
                <a:solidFill>
                  <a:schemeClr val="bg1"/>
                </a:solidFill>
              </a:rPr>
              <a:t> </a:t>
            </a:r>
            <a:r>
              <a:rPr lang="en-CA" dirty="0" err="1">
                <a:solidFill>
                  <a:schemeClr val="bg1"/>
                </a:solidFill>
              </a:rPr>
              <a:t>turi</a:t>
            </a:r>
            <a:r>
              <a:rPr lang="en-CA" dirty="0">
                <a:solidFill>
                  <a:schemeClr val="bg1"/>
                </a:solidFill>
              </a:rPr>
              <a:t> </a:t>
            </a:r>
            <a:r>
              <a:rPr lang="en-CA" dirty="0" err="1">
                <a:solidFill>
                  <a:schemeClr val="bg1"/>
                </a:solidFill>
              </a:rPr>
              <a:t>nedaug</a:t>
            </a:r>
            <a:r>
              <a:rPr lang="en-CA" dirty="0">
                <a:solidFill>
                  <a:schemeClr val="bg1"/>
                </a:solidFill>
              </a:rPr>
              <a:t> </a:t>
            </a:r>
            <a:r>
              <a:rPr lang="en-CA" dirty="0" err="1">
                <a:solidFill>
                  <a:schemeClr val="bg1"/>
                </a:solidFill>
              </a:rPr>
              <a:t>laiko</a:t>
            </a:r>
            <a:r>
              <a:rPr lang="en-CA" dirty="0">
                <a:solidFill>
                  <a:schemeClr val="bg1"/>
                </a:solidFill>
              </a:rPr>
              <a:t> </a:t>
            </a:r>
            <a:r>
              <a:rPr lang="en-CA" dirty="0" err="1">
                <a:solidFill>
                  <a:schemeClr val="bg1"/>
                </a:solidFill>
              </a:rPr>
              <a:t>ilgiems</a:t>
            </a:r>
            <a:r>
              <a:rPr lang="en-CA" dirty="0">
                <a:solidFill>
                  <a:schemeClr val="bg1"/>
                </a:solidFill>
              </a:rPr>
              <a:t> </a:t>
            </a:r>
            <a:r>
              <a:rPr lang="en-CA" dirty="0" err="1">
                <a:solidFill>
                  <a:schemeClr val="bg1"/>
                </a:solidFill>
              </a:rPr>
              <a:t>pokalbiams</a:t>
            </a:r>
            <a:r>
              <a:rPr lang="en-CA" dirty="0">
                <a:solidFill>
                  <a:schemeClr val="bg1"/>
                </a:solidFill>
              </a:rPr>
              <a:t> </a:t>
            </a:r>
            <a:r>
              <a:rPr lang="en-CA" dirty="0" err="1">
                <a:solidFill>
                  <a:schemeClr val="bg1"/>
                </a:solidFill>
              </a:rPr>
              <a:t>su</a:t>
            </a:r>
            <a:r>
              <a:rPr lang="en-CA" dirty="0">
                <a:solidFill>
                  <a:schemeClr val="bg1"/>
                </a:solidFill>
              </a:rPr>
              <a:t> </a:t>
            </a:r>
            <a:r>
              <a:rPr lang="en-CA" dirty="0" err="1">
                <a:solidFill>
                  <a:schemeClr val="bg1"/>
                </a:solidFill>
              </a:rPr>
              <a:t>pacientais</a:t>
            </a:r>
            <a:r>
              <a:rPr lang="en-CA" dirty="0">
                <a:solidFill>
                  <a:schemeClr val="bg1"/>
                </a:solidFill>
              </a:rPr>
              <a:t>.</a:t>
            </a:r>
          </a:p>
          <a:p>
            <a:pPr>
              <a:lnSpc>
                <a:spcPct val="200000"/>
              </a:lnSpc>
            </a:pPr>
            <a:r>
              <a:rPr lang="lt-LT" dirty="0" smtClean="0">
                <a:solidFill>
                  <a:schemeClr val="bg1"/>
                </a:solidFill>
              </a:rPr>
              <a:t>Bendravimas </a:t>
            </a:r>
            <a:r>
              <a:rPr lang="en-GB" dirty="0" err="1">
                <a:solidFill>
                  <a:schemeClr val="bg1"/>
                </a:solidFill>
              </a:rPr>
              <a:t>yra</a:t>
            </a:r>
            <a:r>
              <a:rPr lang="en-GB" dirty="0">
                <a:solidFill>
                  <a:schemeClr val="bg1"/>
                </a:solidFill>
              </a:rPr>
              <a:t> </a:t>
            </a:r>
            <a:r>
              <a:rPr lang="lt-LT" dirty="0" smtClean="0">
                <a:solidFill>
                  <a:schemeClr val="bg1"/>
                </a:solidFill>
              </a:rPr>
              <a:t>svarb</a:t>
            </a:r>
            <a:r>
              <a:rPr lang="en-GB" dirty="0">
                <a:solidFill>
                  <a:schemeClr val="bg1"/>
                </a:solidFill>
              </a:rPr>
              <a:t>us,</a:t>
            </a:r>
            <a:r>
              <a:rPr lang="lt-LT" dirty="0">
                <a:solidFill>
                  <a:schemeClr val="bg1"/>
                </a:solidFill>
              </a:rPr>
              <a:t> pašalinant barjer</a:t>
            </a:r>
            <a:r>
              <a:rPr lang="en-GB" dirty="0">
                <a:solidFill>
                  <a:schemeClr val="bg1"/>
                </a:solidFill>
              </a:rPr>
              <a:t>ą</a:t>
            </a:r>
            <a:r>
              <a:rPr lang="lt-LT" dirty="0">
                <a:solidFill>
                  <a:schemeClr val="bg1"/>
                </a:solidFill>
              </a:rPr>
              <a:t> tarp paciento ir odontologo</a:t>
            </a:r>
            <a:r>
              <a:rPr lang="en-GB" dirty="0">
                <a:solidFill>
                  <a:schemeClr val="bg1"/>
                </a:solidFill>
              </a:rPr>
              <a:t>.</a:t>
            </a:r>
            <a:endParaRPr lang="en-CA" dirty="0">
              <a:solidFill>
                <a:schemeClr val="bg1"/>
              </a:solidFill>
            </a:endParaRPr>
          </a:p>
          <a:p>
            <a:pPr>
              <a:lnSpc>
                <a:spcPct val="200000"/>
              </a:lnSpc>
            </a:pPr>
            <a:r>
              <a:rPr lang="lt-LT" dirty="0" smtClean="0">
                <a:solidFill>
                  <a:schemeClr val="bg1"/>
                </a:solidFill>
              </a:rPr>
              <a:t>Bendravimo </a:t>
            </a:r>
            <a:r>
              <a:rPr lang="lt-LT" dirty="0">
                <a:solidFill>
                  <a:schemeClr val="bg1"/>
                </a:solidFill>
              </a:rPr>
              <a:t>pasekmės dažnai nėra iškart pastebimos.</a:t>
            </a:r>
            <a:endParaRPr lang="en-CA" dirty="0">
              <a:solidFill>
                <a:schemeClr val="bg1"/>
              </a:solidFill>
            </a:endParaRPr>
          </a:p>
          <a:p>
            <a:pPr>
              <a:lnSpc>
                <a:spcPct val="200000"/>
              </a:lnSpc>
            </a:pPr>
            <a:r>
              <a:rPr lang="en-CA" dirty="0">
                <a:solidFill>
                  <a:schemeClr val="bg1"/>
                </a:solidFill>
              </a:rPr>
              <a:t>65% </a:t>
            </a:r>
            <a:r>
              <a:rPr lang="en-CA" dirty="0" err="1">
                <a:solidFill>
                  <a:schemeClr val="bg1"/>
                </a:solidFill>
              </a:rPr>
              <a:t>viso</a:t>
            </a:r>
            <a:r>
              <a:rPr lang="en-CA" dirty="0">
                <a:solidFill>
                  <a:schemeClr val="bg1"/>
                </a:solidFill>
              </a:rPr>
              <a:t> </a:t>
            </a:r>
            <a:r>
              <a:rPr lang="en-CA" dirty="0" err="1">
                <a:solidFill>
                  <a:schemeClr val="bg1"/>
                </a:solidFill>
              </a:rPr>
              <a:t>bendravimo</a:t>
            </a:r>
            <a:r>
              <a:rPr lang="en-CA" dirty="0">
                <a:solidFill>
                  <a:schemeClr val="bg1"/>
                </a:solidFill>
              </a:rPr>
              <a:t> </a:t>
            </a:r>
            <a:r>
              <a:rPr lang="en-CA" dirty="0" err="1">
                <a:solidFill>
                  <a:schemeClr val="bg1"/>
                </a:solidFill>
              </a:rPr>
              <a:t>yra</a:t>
            </a:r>
            <a:r>
              <a:rPr lang="en-CA" dirty="0">
                <a:solidFill>
                  <a:schemeClr val="bg1"/>
                </a:solidFill>
              </a:rPr>
              <a:t> </a:t>
            </a:r>
            <a:r>
              <a:rPr lang="en-CA" dirty="0" err="1">
                <a:solidFill>
                  <a:schemeClr val="bg1"/>
                </a:solidFill>
              </a:rPr>
              <a:t>išreiškiama</a:t>
            </a:r>
            <a:r>
              <a:rPr lang="en-CA" dirty="0">
                <a:solidFill>
                  <a:schemeClr val="bg1"/>
                </a:solidFill>
              </a:rPr>
              <a:t> </a:t>
            </a:r>
            <a:r>
              <a:rPr lang="en-CA" dirty="0" err="1" smtClean="0">
                <a:solidFill>
                  <a:schemeClr val="bg1"/>
                </a:solidFill>
              </a:rPr>
              <a:t>kūno</a:t>
            </a:r>
            <a:r>
              <a:rPr lang="en-CA" dirty="0" smtClean="0">
                <a:solidFill>
                  <a:schemeClr val="bg1"/>
                </a:solidFill>
              </a:rPr>
              <a:t> </a:t>
            </a:r>
            <a:r>
              <a:rPr lang="en-CA" dirty="0" err="1" smtClean="0">
                <a:solidFill>
                  <a:schemeClr val="bg1"/>
                </a:solidFill>
              </a:rPr>
              <a:t>kalba</a:t>
            </a:r>
            <a:r>
              <a:rPr lang="en-CA" dirty="0" smtClean="0">
                <a:solidFill>
                  <a:schemeClr val="bg1"/>
                </a:solidFill>
              </a:rPr>
              <a:t>. </a:t>
            </a:r>
            <a:endParaRPr lang="en-CA" dirty="0">
              <a:solidFill>
                <a:schemeClr val="bg1"/>
              </a:solidFill>
            </a:endParaRPr>
          </a:p>
          <a:p>
            <a:pPr>
              <a:lnSpc>
                <a:spcPct val="150000"/>
              </a:lnSpc>
            </a:pPr>
            <a:endParaRPr lang="en-CA" dirty="0">
              <a:solidFill>
                <a:schemeClr val="bg1"/>
              </a:solidFill>
            </a:endParaRPr>
          </a:p>
          <a:p>
            <a:endParaRPr lang="en-CA" dirty="0">
              <a:solidFill>
                <a:schemeClr val="bg1"/>
              </a:solidFill>
            </a:endParaRPr>
          </a:p>
        </p:txBody>
      </p:sp>
      <p:sp>
        <p:nvSpPr>
          <p:cNvPr id="4" name="Rectangle 3"/>
          <p:cNvSpPr/>
          <p:nvPr/>
        </p:nvSpPr>
        <p:spPr>
          <a:xfrm>
            <a:off x="381000" y="6058798"/>
            <a:ext cx="11811000" cy="663771"/>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CA" sz="1600" i="1" dirty="0">
                <a:solidFill>
                  <a:schemeClr val="bg2"/>
                </a:solidFill>
              </a:rPr>
              <a:t>Freeman R. Communication with Patients effectively: some practical suggestions. </a:t>
            </a:r>
          </a:p>
          <a:p>
            <a:pPr marL="228600" lvl="0" indent="-228600">
              <a:lnSpc>
                <a:spcPct val="90000"/>
              </a:lnSpc>
              <a:spcBef>
                <a:spcPts val="1000"/>
              </a:spcBef>
              <a:buFont typeface="Arial" panose="020B0604020202020204" pitchFamily="34" charset="0"/>
              <a:buChar char="•"/>
            </a:pPr>
            <a:r>
              <a:rPr lang="en-CA" sz="1600" i="1" dirty="0" err="1">
                <a:solidFill>
                  <a:schemeClr val="bg2"/>
                </a:solidFill>
              </a:rPr>
              <a:t>Gilmartin</a:t>
            </a:r>
            <a:r>
              <a:rPr lang="en-CA" sz="1600" i="1" dirty="0">
                <a:solidFill>
                  <a:schemeClr val="bg2"/>
                </a:solidFill>
              </a:rPr>
              <a:t> J. Health Psychology in context. Wiley-Blackwell . 2009 </a:t>
            </a:r>
          </a:p>
        </p:txBody>
      </p:sp>
    </p:spTree>
    <p:extLst>
      <p:ext uri="{BB962C8B-B14F-4D97-AF65-F5344CB8AC3E}">
        <p14:creationId xmlns:p14="http://schemas.microsoft.com/office/powerpoint/2010/main" val="410886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095" y="135859"/>
            <a:ext cx="6678822" cy="1193163"/>
          </a:xfrm>
        </p:spPr>
        <p:txBody>
          <a:bodyPr>
            <a:normAutofit/>
          </a:bodyPr>
          <a:lstStyle/>
          <a:p>
            <a:r>
              <a:rPr lang="en-CA" sz="4000" dirty="0">
                <a:solidFill>
                  <a:schemeClr val="accent1">
                    <a:lumMod val="20000"/>
                    <a:lumOff val="80000"/>
                  </a:schemeClr>
                </a:solidFill>
              </a:rPr>
              <a:t>Į </a:t>
            </a:r>
            <a:r>
              <a:rPr lang="en-CA" sz="4000" dirty="0" err="1">
                <a:solidFill>
                  <a:schemeClr val="accent1">
                    <a:lumMod val="20000"/>
                    <a:lumOff val="80000"/>
                  </a:schemeClr>
                </a:solidFill>
              </a:rPr>
              <a:t>pacientą</a:t>
            </a:r>
            <a:r>
              <a:rPr lang="en-CA" sz="4000" dirty="0">
                <a:solidFill>
                  <a:schemeClr val="accent1">
                    <a:lumMod val="20000"/>
                    <a:lumOff val="80000"/>
                  </a:schemeClr>
                </a:solidFill>
              </a:rPr>
              <a:t> </a:t>
            </a:r>
            <a:r>
              <a:rPr lang="en-CA" sz="4000" dirty="0" err="1">
                <a:solidFill>
                  <a:schemeClr val="accent1">
                    <a:lumMod val="20000"/>
                    <a:lumOff val="80000"/>
                  </a:schemeClr>
                </a:solidFill>
              </a:rPr>
              <a:t>sutelkta</a:t>
            </a:r>
            <a:r>
              <a:rPr lang="en-CA" sz="4000" dirty="0">
                <a:solidFill>
                  <a:schemeClr val="accent1">
                    <a:lumMod val="20000"/>
                    <a:lumOff val="80000"/>
                  </a:schemeClr>
                </a:solidFill>
              </a:rPr>
              <a:t> </a:t>
            </a:r>
            <a:r>
              <a:rPr lang="en-CA" sz="4000" dirty="0" err="1">
                <a:solidFill>
                  <a:schemeClr val="accent1">
                    <a:lumMod val="20000"/>
                    <a:lumOff val="80000"/>
                  </a:schemeClr>
                </a:solidFill>
              </a:rPr>
              <a:t>priežiūra</a:t>
            </a:r>
            <a:endParaRPr lang="en-CA" sz="4000" dirty="0">
              <a:solidFill>
                <a:schemeClr val="accent1">
                  <a:lumMod val="20000"/>
                  <a:lumOff val="80000"/>
                </a:schemeClr>
              </a:solidFill>
            </a:endParaRPr>
          </a:p>
        </p:txBody>
      </p:sp>
      <p:sp>
        <p:nvSpPr>
          <p:cNvPr id="3" name="Content Placeholder 2"/>
          <p:cNvSpPr>
            <a:spLocks noGrp="1"/>
          </p:cNvSpPr>
          <p:nvPr>
            <p:ph idx="1"/>
          </p:nvPr>
        </p:nvSpPr>
        <p:spPr>
          <a:xfrm>
            <a:off x="195251" y="1586957"/>
            <a:ext cx="12079876" cy="4582934"/>
          </a:xfrm>
        </p:spPr>
        <p:txBody>
          <a:bodyPr>
            <a:normAutofit lnSpcReduction="10000"/>
          </a:bodyPr>
          <a:lstStyle/>
          <a:p>
            <a:r>
              <a:rPr lang="en-CA" dirty="0" err="1">
                <a:solidFill>
                  <a:schemeClr val="accent1">
                    <a:lumMod val="60000"/>
                    <a:lumOff val="40000"/>
                  </a:schemeClr>
                </a:solidFill>
              </a:rPr>
              <a:t>Dalinkitės</a:t>
            </a:r>
            <a:r>
              <a:rPr lang="en-CA" dirty="0">
                <a:solidFill>
                  <a:schemeClr val="accent1">
                    <a:lumMod val="60000"/>
                    <a:lumOff val="40000"/>
                  </a:schemeClr>
                </a:solidFill>
              </a:rPr>
              <a:t> </a:t>
            </a:r>
            <a:r>
              <a:rPr lang="en-CA" dirty="0" err="1">
                <a:solidFill>
                  <a:schemeClr val="accent1">
                    <a:lumMod val="60000"/>
                    <a:lumOff val="40000"/>
                  </a:schemeClr>
                </a:solidFill>
              </a:rPr>
              <a:t>atsakomybe</a:t>
            </a:r>
            <a:r>
              <a:rPr lang="en-CA" dirty="0">
                <a:solidFill>
                  <a:schemeClr val="accent1">
                    <a:lumMod val="60000"/>
                    <a:lumOff val="40000"/>
                  </a:schemeClr>
                </a:solidFill>
              </a:rPr>
              <a:t> </a:t>
            </a:r>
            <a:r>
              <a:rPr lang="en-CA" dirty="0" err="1">
                <a:solidFill>
                  <a:schemeClr val="accent1">
                    <a:lumMod val="60000"/>
                    <a:lumOff val="40000"/>
                  </a:schemeClr>
                </a:solidFill>
              </a:rPr>
              <a:t>su</a:t>
            </a:r>
            <a:r>
              <a:rPr lang="en-CA" dirty="0">
                <a:solidFill>
                  <a:schemeClr val="accent1">
                    <a:lumMod val="60000"/>
                    <a:lumOff val="40000"/>
                  </a:schemeClr>
                </a:solidFill>
              </a:rPr>
              <a:t> </a:t>
            </a:r>
            <a:r>
              <a:rPr lang="en-CA" dirty="0" err="1">
                <a:solidFill>
                  <a:schemeClr val="accent1">
                    <a:lumMod val="60000"/>
                    <a:lumOff val="40000"/>
                  </a:schemeClr>
                </a:solidFill>
              </a:rPr>
              <a:t>savo</a:t>
            </a:r>
            <a:r>
              <a:rPr lang="en-CA" dirty="0">
                <a:solidFill>
                  <a:schemeClr val="accent1">
                    <a:lumMod val="60000"/>
                    <a:lumOff val="40000"/>
                  </a:schemeClr>
                </a:solidFill>
              </a:rPr>
              <a:t> </a:t>
            </a:r>
            <a:r>
              <a:rPr lang="en-CA" dirty="0" err="1">
                <a:solidFill>
                  <a:schemeClr val="accent1">
                    <a:lumMod val="60000"/>
                    <a:lumOff val="40000"/>
                  </a:schemeClr>
                </a:solidFill>
              </a:rPr>
              <a:t>pacientais</a:t>
            </a:r>
            <a:r>
              <a:rPr lang="en-CA" dirty="0" smtClean="0">
                <a:solidFill>
                  <a:schemeClr val="accent1">
                    <a:lumMod val="60000"/>
                    <a:lumOff val="40000"/>
                  </a:schemeClr>
                </a:solidFill>
              </a:rPr>
              <a:t>!</a:t>
            </a:r>
          </a:p>
          <a:p>
            <a:endParaRPr lang="en-CA" dirty="0">
              <a:solidFill>
                <a:schemeClr val="accent1">
                  <a:lumMod val="60000"/>
                  <a:lumOff val="40000"/>
                </a:schemeClr>
              </a:solidFill>
            </a:endParaRPr>
          </a:p>
          <a:p>
            <a:r>
              <a:rPr lang="en-CA" dirty="0" smtClean="0">
                <a:solidFill>
                  <a:schemeClr val="accent3">
                    <a:lumMod val="20000"/>
                    <a:lumOff val="80000"/>
                  </a:schemeClr>
                </a:solidFill>
              </a:rPr>
              <a:t>Tai </a:t>
            </a:r>
            <a:r>
              <a:rPr lang="en-CA" dirty="0" err="1">
                <a:solidFill>
                  <a:schemeClr val="accent3">
                    <a:lumMod val="20000"/>
                    <a:lumOff val="80000"/>
                  </a:schemeClr>
                </a:solidFill>
              </a:rPr>
              <a:t>atsakomybė</a:t>
            </a:r>
            <a:r>
              <a:rPr lang="en-CA" dirty="0">
                <a:solidFill>
                  <a:schemeClr val="accent3">
                    <a:lumMod val="20000"/>
                    <a:lumOff val="80000"/>
                  </a:schemeClr>
                </a:solidFill>
              </a:rPr>
              <a:t>, </a:t>
            </a:r>
            <a:r>
              <a:rPr lang="en-CA" dirty="0" err="1">
                <a:solidFill>
                  <a:schemeClr val="accent3">
                    <a:lumMod val="20000"/>
                    <a:lumOff val="80000"/>
                  </a:schemeClr>
                </a:solidFill>
              </a:rPr>
              <a:t>pagarba</a:t>
            </a:r>
            <a:r>
              <a:rPr lang="en-CA" dirty="0">
                <a:solidFill>
                  <a:schemeClr val="accent3">
                    <a:lumMod val="20000"/>
                    <a:lumOff val="80000"/>
                  </a:schemeClr>
                </a:solidFill>
              </a:rPr>
              <a:t> </a:t>
            </a:r>
            <a:r>
              <a:rPr lang="en-CA" dirty="0" err="1">
                <a:solidFill>
                  <a:schemeClr val="accent3">
                    <a:lumMod val="20000"/>
                    <a:lumOff val="80000"/>
                  </a:schemeClr>
                </a:solidFill>
              </a:rPr>
              <a:t>paciento</a:t>
            </a:r>
            <a:r>
              <a:rPr lang="en-CA" dirty="0">
                <a:solidFill>
                  <a:schemeClr val="accent3">
                    <a:lumMod val="20000"/>
                    <a:lumOff val="80000"/>
                  </a:schemeClr>
                </a:solidFill>
              </a:rPr>
              <a:t> </a:t>
            </a:r>
            <a:r>
              <a:rPr lang="en-CA" dirty="0" err="1">
                <a:solidFill>
                  <a:schemeClr val="accent3">
                    <a:lumMod val="20000"/>
                    <a:lumOff val="80000"/>
                  </a:schemeClr>
                </a:solidFill>
              </a:rPr>
              <a:t>pasirinkimams</a:t>
            </a:r>
            <a:r>
              <a:rPr lang="en-CA" dirty="0">
                <a:solidFill>
                  <a:schemeClr val="accent3">
                    <a:lumMod val="20000"/>
                    <a:lumOff val="80000"/>
                  </a:schemeClr>
                </a:solidFill>
              </a:rPr>
              <a:t>/</a:t>
            </a:r>
            <a:r>
              <a:rPr lang="en-CA" dirty="0" err="1">
                <a:solidFill>
                  <a:schemeClr val="accent3">
                    <a:lumMod val="20000"/>
                    <a:lumOff val="80000"/>
                  </a:schemeClr>
                </a:solidFill>
              </a:rPr>
              <a:t>poreikiams</a:t>
            </a:r>
            <a:r>
              <a:rPr lang="en-CA" dirty="0">
                <a:solidFill>
                  <a:schemeClr val="accent3">
                    <a:lumMod val="20000"/>
                    <a:lumOff val="80000"/>
                  </a:schemeClr>
                </a:solidFill>
              </a:rPr>
              <a:t>/</a:t>
            </a:r>
            <a:r>
              <a:rPr lang="en-CA" dirty="0" err="1">
                <a:solidFill>
                  <a:schemeClr val="accent3">
                    <a:lumMod val="20000"/>
                    <a:lumOff val="80000"/>
                  </a:schemeClr>
                </a:solidFill>
              </a:rPr>
              <a:t>vertybėms</a:t>
            </a:r>
            <a:r>
              <a:rPr lang="en-CA" dirty="0">
                <a:solidFill>
                  <a:schemeClr val="accent3">
                    <a:lumMod val="20000"/>
                    <a:lumOff val="80000"/>
                  </a:schemeClr>
                </a:solidFill>
              </a:rPr>
              <a:t> ir </a:t>
            </a:r>
            <a:r>
              <a:rPr lang="en-CA" dirty="0" err="1">
                <a:solidFill>
                  <a:schemeClr val="accent3">
                    <a:lumMod val="20000"/>
                    <a:lumOff val="80000"/>
                  </a:schemeClr>
                </a:solidFill>
              </a:rPr>
              <a:t>užtikrinimas</a:t>
            </a:r>
            <a:r>
              <a:rPr lang="en-CA" dirty="0">
                <a:solidFill>
                  <a:schemeClr val="accent3">
                    <a:lumMod val="20000"/>
                    <a:lumOff val="80000"/>
                  </a:schemeClr>
                </a:solidFill>
              </a:rPr>
              <a:t>, </a:t>
            </a:r>
            <a:r>
              <a:rPr lang="en-CA" dirty="0" err="1">
                <a:solidFill>
                  <a:schemeClr val="accent3">
                    <a:lumMod val="20000"/>
                    <a:lumOff val="80000"/>
                  </a:schemeClr>
                </a:solidFill>
              </a:rPr>
              <a:t>kad</a:t>
            </a:r>
            <a:r>
              <a:rPr lang="en-CA" dirty="0">
                <a:solidFill>
                  <a:schemeClr val="accent3">
                    <a:lumMod val="20000"/>
                    <a:lumOff val="80000"/>
                  </a:schemeClr>
                </a:solidFill>
              </a:rPr>
              <a:t> </a:t>
            </a:r>
            <a:r>
              <a:rPr lang="en-CA" dirty="0" err="1" smtClean="0">
                <a:solidFill>
                  <a:schemeClr val="accent3">
                    <a:lumMod val="20000"/>
                    <a:lumOff val="80000"/>
                  </a:schemeClr>
                </a:solidFill>
              </a:rPr>
              <a:t>paciento</a:t>
            </a:r>
            <a:r>
              <a:rPr lang="en-CA" dirty="0" smtClean="0">
                <a:solidFill>
                  <a:schemeClr val="accent3">
                    <a:lumMod val="20000"/>
                    <a:lumOff val="80000"/>
                  </a:schemeClr>
                </a:solidFill>
              </a:rPr>
              <a:t> </a:t>
            </a:r>
            <a:r>
              <a:rPr lang="en-CA" dirty="0" err="1">
                <a:solidFill>
                  <a:schemeClr val="accent3">
                    <a:lumMod val="20000"/>
                    <a:lumOff val="80000"/>
                  </a:schemeClr>
                </a:solidFill>
              </a:rPr>
              <a:t>vertybės</a:t>
            </a:r>
            <a:r>
              <a:rPr lang="en-CA" dirty="0">
                <a:solidFill>
                  <a:schemeClr val="accent3">
                    <a:lumMod val="20000"/>
                    <a:lumOff val="80000"/>
                  </a:schemeClr>
                </a:solidFill>
              </a:rPr>
              <a:t> </a:t>
            </a:r>
            <a:r>
              <a:rPr lang="en-CA" dirty="0" err="1" smtClean="0">
                <a:solidFill>
                  <a:schemeClr val="accent3">
                    <a:lumMod val="20000"/>
                    <a:lumOff val="80000"/>
                  </a:schemeClr>
                </a:solidFill>
              </a:rPr>
              <a:t>nulemia</a:t>
            </a:r>
            <a:r>
              <a:rPr lang="en-CA" dirty="0" smtClean="0">
                <a:solidFill>
                  <a:schemeClr val="accent3">
                    <a:lumMod val="20000"/>
                    <a:lumOff val="80000"/>
                  </a:schemeClr>
                </a:solidFill>
              </a:rPr>
              <a:t> </a:t>
            </a:r>
            <a:r>
              <a:rPr lang="en-CA" dirty="0" err="1" smtClean="0">
                <a:solidFill>
                  <a:schemeClr val="accent3">
                    <a:lumMod val="20000"/>
                    <a:lumOff val="80000"/>
                  </a:schemeClr>
                </a:solidFill>
              </a:rPr>
              <a:t>visus</a:t>
            </a:r>
            <a:r>
              <a:rPr lang="en-CA" dirty="0" smtClean="0">
                <a:solidFill>
                  <a:schemeClr val="accent3">
                    <a:lumMod val="20000"/>
                    <a:lumOff val="80000"/>
                  </a:schemeClr>
                </a:solidFill>
              </a:rPr>
              <a:t> </a:t>
            </a:r>
            <a:r>
              <a:rPr lang="en-CA" dirty="0" err="1">
                <a:solidFill>
                  <a:schemeClr val="accent3">
                    <a:lumMod val="20000"/>
                    <a:lumOff val="80000"/>
                  </a:schemeClr>
                </a:solidFill>
              </a:rPr>
              <a:t>klinikinius</a:t>
            </a:r>
            <a:r>
              <a:rPr lang="en-CA" dirty="0">
                <a:solidFill>
                  <a:schemeClr val="accent3">
                    <a:lumMod val="20000"/>
                    <a:lumOff val="80000"/>
                  </a:schemeClr>
                </a:solidFill>
              </a:rPr>
              <a:t> </a:t>
            </a:r>
            <a:r>
              <a:rPr lang="en-CA" dirty="0" err="1">
                <a:solidFill>
                  <a:schemeClr val="accent3">
                    <a:lumMod val="20000"/>
                    <a:lumOff val="80000"/>
                  </a:schemeClr>
                </a:solidFill>
              </a:rPr>
              <a:t>sprendimus</a:t>
            </a:r>
            <a:r>
              <a:rPr lang="en-CA" dirty="0">
                <a:solidFill>
                  <a:schemeClr val="accent3">
                    <a:lumMod val="20000"/>
                    <a:lumOff val="80000"/>
                  </a:schemeClr>
                </a:solidFill>
              </a:rPr>
              <a:t>.</a:t>
            </a:r>
            <a:endParaRPr lang="en-CA" sz="1800" dirty="0">
              <a:solidFill>
                <a:schemeClr val="accent3">
                  <a:lumMod val="20000"/>
                  <a:lumOff val="80000"/>
                </a:schemeClr>
              </a:solidFill>
            </a:endParaRPr>
          </a:p>
          <a:p>
            <a:endParaRPr lang="en-CA" sz="1600" dirty="0" smtClean="0">
              <a:solidFill>
                <a:schemeClr val="accent3">
                  <a:lumMod val="20000"/>
                  <a:lumOff val="80000"/>
                </a:schemeClr>
              </a:solidFill>
            </a:endParaRPr>
          </a:p>
          <a:p>
            <a:r>
              <a:rPr lang="lt-LT" dirty="0" smtClean="0">
                <a:solidFill>
                  <a:schemeClr val="accent3">
                    <a:lumMod val="20000"/>
                    <a:lumOff val="80000"/>
                  </a:schemeClr>
                </a:solidFill>
              </a:rPr>
              <a:t>Bendra </a:t>
            </a:r>
            <a:r>
              <a:rPr lang="lt-LT" dirty="0">
                <a:solidFill>
                  <a:schemeClr val="accent3">
                    <a:lumMod val="20000"/>
                    <a:lumOff val="80000"/>
                  </a:schemeClr>
                </a:solidFill>
              </a:rPr>
              <a:t>atsakomybė - odontologai ir pacientai pasiekia „tarpusavio supratimą/susitarimą“</a:t>
            </a:r>
            <a:r>
              <a:rPr lang="en-CA" dirty="0">
                <a:solidFill>
                  <a:schemeClr val="accent3">
                    <a:lumMod val="20000"/>
                    <a:lumOff val="80000"/>
                  </a:schemeClr>
                </a:solidFill>
              </a:rPr>
              <a:t>. </a:t>
            </a:r>
            <a:endParaRPr lang="en-CA" dirty="0" smtClean="0">
              <a:solidFill>
                <a:schemeClr val="accent3">
                  <a:lumMod val="20000"/>
                  <a:lumOff val="80000"/>
                </a:schemeClr>
              </a:solidFill>
            </a:endParaRPr>
          </a:p>
          <a:p>
            <a:endParaRPr lang="en-CA" sz="1600" dirty="0" smtClean="0">
              <a:solidFill>
                <a:schemeClr val="accent3">
                  <a:lumMod val="20000"/>
                  <a:lumOff val="80000"/>
                </a:schemeClr>
              </a:solidFill>
            </a:endParaRPr>
          </a:p>
          <a:p>
            <a:r>
              <a:rPr lang="en-CA" dirty="0" err="1" smtClean="0">
                <a:solidFill>
                  <a:schemeClr val="accent3">
                    <a:lumMod val="20000"/>
                    <a:lumOff val="80000"/>
                  </a:schemeClr>
                </a:solidFill>
              </a:rPr>
              <a:t>Paciento-odontologo</a:t>
            </a:r>
            <a:r>
              <a:rPr lang="en-CA" dirty="0" smtClean="0">
                <a:solidFill>
                  <a:schemeClr val="accent3">
                    <a:lumMod val="20000"/>
                    <a:lumOff val="80000"/>
                  </a:schemeClr>
                </a:solidFill>
              </a:rPr>
              <a:t> </a:t>
            </a:r>
            <a:r>
              <a:rPr lang="lt-LT" dirty="0" smtClean="0">
                <a:solidFill>
                  <a:schemeClr val="accent3">
                    <a:lumMod val="20000"/>
                    <a:lumOff val="80000"/>
                  </a:schemeClr>
                </a:solidFill>
              </a:rPr>
              <a:t>susitarimas</a:t>
            </a:r>
            <a:r>
              <a:rPr lang="lt-LT" dirty="0">
                <a:solidFill>
                  <a:schemeClr val="accent3">
                    <a:lumMod val="20000"/>
                    <a:lumOff val="80000"/>
                  </a:schemeClr>
                </a:solidFill>
              </a:rPr>
              <a:t>: problemos </a:t>
            </a:r>
            <a:r>
              <a:rPr lang="lt-LT" dirty="0" smtClean="0">
                <a:solidFill>
                  <a:schemeClr val="accent3">
                    <a:lumMod val="20000"/>
                    <a:lumOff val="80000"/>
                  </a:schemeClr>
                </a:solidFill>
              </a:rPr>
              <a:t>apibū</a:t>
            </a:r>
            <a:r>
              <a:rPr lang="en-CA" dirty="0" err="1" smtClean="0">
                <a:solidFill>
                  <a:schemeClr val="accent3">
                    <a:lumMod val="20000"/>
                    <a:lumOff val="80000"/>
                  </a:schemeClr>
                </a:solidFill>
              </a:rPr>
              <a:t>dinimas</a:t>
            </a:r>
            <a:r>
              <a:rPr lang="lt-LT" dirty="0" smtClean="0">
                <a:solidFill>
                  <a:schemeClr val="accent3">
                    <a:lumMod val="20000"/>
                    <a:lumOff val="80000"/>
                  </a:schemeClr>
                </a:solidFill>
              </a:rPr>
              <a:t>, </a:t>
            </a:r>
            <a:r>
              <a:rPr lang="lt-LT" dirty="0">
                <a:solidFill>
                  <a:schemeClr val="accent3">
                    <a:lumMod val="20000"/>
                    <a:lumOff val="80000"/>
                  </a:schemeClr>
                </a:solidFill>
              </a:rPr>
              <a:t>konkre</a:t>
            </a:r>
            <a:r>
              <a:rPr lang="en-GB" dirty="0" err="1">
                <a:solidFill>
                  <a:schemeClr val="accent3">
                    <a:lumMod val="20000"/>
                    <a:lumOff val="80000"/>
                  </a:schemeClr>
                </a:solidFill>
              </a:rPr>
              <a:t>čių</a:t>
            </a:r>
            <a:r>
              <a:rPr lang="en-GB" dirty="0">
                <a:solidFill>
                  <a:schemeClr val="accent3">
                    <a:lumMod val="20000"/>
                    <a:lumOff val="80000"/>
                  </a:schemeClr>
                </a:solidFill>
              </a:rPr>
              <a:t> </a:t>
            </a:r>
            <a:r>
              <a:rPr lang="lt-LT" dirty="0">
                <a:solidFill>
                  <a:schemeClr val="accent3">
                    <a:lumMod val="20000"/>
                    <a:lumOff val="80000"/>
                  </a:schemeClr>
                </a:solidFill>
              </a:rPr>
              <a:t>gydymo tikslų/prioritetų nustatymas ir vaidmenų</a:t>
            </a:r>
            <a:r>
              <a:rPr lang="en-GB" dirty="0">
                <a:solidFill>
                  <a:schemeClr val="accent3">
                    <a:lumMod val="20000"/>
                    <a:lumOff val="80000"/>
                  </a:schemeClr>
                </a:solidFill>
              </a:rPr>
              <a:t> tarp </a:t>
            </a:r>
            <a:r>
              <a:rPr lang="lt-LT" dirty="0">
                <a:solidFill>
                  <a:schemeClr val="accent3">
                    <a:lumMod val="20000"/>
                    <a:lumOff val="80000"/>
                  </a:schemeClr>
                </a:solidFill>
              </a:rPr>
              <a:t>paciento bei odontologo </a:t>
            </a:r>
            <a:r>
              <a:rPr lang="lt-LT" dirty="0" smtClean="0">
                <a:solidFill>
                  <a:schemeClr val="accent3">
                    <a:lumMod val="20000"/>
                    <a:lumOff val="80000"/>
                  </a:schemeClr>
                </a:solidFill>
              </a:rPr>
              <a:t>paskirstymas</a:t>
            </a:r>
            <a:r>
              <a:rPr lang="lt-LT" dirty="0">
                <a:solidFill>
                  <a:schemeClr val="accent3">
                    <a:lumMod val="20000"/>
                    <a:lumOff val="80000"/>
                  </a:schemeClr>
                </a:solidFill>
              </a:rPr>
              <a:t>.</a:t>
            </a:r>
            <a:endParaRPr lang="en-CA" dirty="0">
              <a:solidFill>
                <a:schemeClr val="accent3">
                  <a:lumMod val="20000"/>
                  <a:lumOff val="80000"/>
                </a:schemeClr>
              </a:solidFill>
            </a:endParaRPr>
          </a:p>
        </p:txBody>
      </p:sp>
      <p:sp>
        <p:nvSpPr>
          <p:cNvPr id="4" name="Rectangle 3"/>
          <p:cNvSpPr/>
          <p:nvPr/>
        </p:nvSpPr>
        <p:spPr>
          <a:xfrm>
            <a:off x="112124" y="6326927"/>
            <a:ext cx="12079876" cy="523220"/>
          </a:xfrm>
          <a:prstGeom prst="rect">
            <a:avLst/>
          </a:prstGeom>
        </p:spPr>
        <p:txBody>
          <a:bodyPr wrap="square">
            <a:spAutoFit/>
          </a:bodyPr>
          <a:lstStyle/>
          <a:p>
            <a:r>
              <a:rPr lang="en-CA" sz="1400" i="1" dirty="0">
                <a:solidFill>
                  <a:schemeClr val="accent3">
                    <a:lumMod val="20000"/>
                    <a:lumOff val="80000"/>
                  </a:schemeClr>
                </a:solidFill>
              </a:rPr>
              <a:t>Committee of Healthcare in America, 2011, National Health Service in </a:t>
            </a:r>
            <a:r>
              <a:rPr lang="en-CA" sz="1400" i="1" dirty="0" smtClean="0">
                <a:solidFill>
                  <a:schemeClr val="accent3">
                    <a:lumMod val="20000"/>
                    <a:lumOff val="80000"/>
                  </a:schemeClr>
                </a:solidFill>
              </a:rPr>
              <a:t>UK. </a:t>
            </a:r>
            <a:r>
              <a:rPr lang="en-CA" sz="1400" i="1" dirty="0" smtClean="0">
                <a:solidFill>
                  <a:schemeClr val="accent1">
                    <a:lumMod val="20000"/>
                    <a:lumOff val="80000"/>
                  </a:schemeClr>
                </a:solidFill>
              </a:rPr>
              <a:t>Stewart </a:t>
            </a:r>
            <a:r>
              <a:rPr lang="en-CA" sz="1400" i="1" dirty="0">
                <a:solidFill>
                  <a:schemeClr val="accent1">
                    <a:lumMod val="20000"/>
                    <a:lumOff val="80000"/>
                  </a:schemeClr>
                </a:solidFill>
              </a:rPr>
              <a:t>M, Brown JB, Donner A, Mc </a:t>
            </a:r>
            <a:r>
              <a:rPr lang="en-CA" sz="1400" i="1" dirty="0" err="1">
                <a:solidFill>
                  <a:schemeClr val="accent1">
                    <a:lumMod val="20000"/>
                    <a:lumOff val="80000"/>
                  </a:schemeClr>
                </a:solidFill>
              </a:rPr>
              <a:t>Whinney</a:t>
            </a:r>
            <a:r>
              <a:rPr lang="en-CA" sz="1400" i="1" dirty="0">
                <a:solidFill>
                  <a:schemeClr val="accent1">
                    <a:lumMod val="20000"/>
                    <a:lumOff val="80000"/>
                  </a:schemeClr>
                </a:solidFill>
              </a:rPr>
              <a:t> IR, Oates J, Weston WW, Jordan J (2000). The impact of patient-centered care on outcomes. The Journal of Family Practice, 49, 796-804. </a:t>
            </a:r>
          </a:p>
        </p:txBody>
      </p:sp>
      <p:pic>
        <p:nvPicPr>
          <p:cNvPr id="5" name="Picture 4"/>
          <p:cNvPicPr>
            <a:picLocks noChangeAspect="1"/>
          </p:cNvPicPr>
          <p:nvPr/>
        </p:nvPicPr>
        <p:blipFill>
          <a:blip r:embed="rId2"/>
          <a:stretch>
            <a:fillRect/>
          </a:stretch>
        </p:blipFill>
        <p:spPr>
          <a:xfrm>
            <a:off x="9659587" y="135859"/>
            <a:ext cx="2291620" cy="1529778"/>
          </a:xfrm>
          <a:prstGeom prst="rect">
            <a:avLst/>
          </a:prstGeom>
        </p:spPr>
      </p:pic>
    </p:spTree>
    <p:extLst>
      <p:ext uri="{BB962C8B-B14F-4D97-AF65-F5344CB8AC3E}">
        <p14:creationId xmlns:p14="http://schemas.microsoft.com/office/powerpoint/2010/main" val="109014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40664" y="258269"/>
            <a:ext cx="8270502" cy="1325563"/>
          </a:xfrm>
        </p:spPr>
        <p:txBody>
          <a:bodyPr>
            <a:normAutofit/>
          </a:bodyPr>
          <a:lstStyle/>
          <a:p>
            <a:r>
              <a:rPr lang="en-CA" sz="4000" b="1" dirty="0" err="1" smtClean="0">
                <a:solidFill>
                  <a:schemeClr val="accent1">
                    <a:lumMod val="60000"/>
                    <a:lumOff val="40000"/>
                  </a:schemeClr>
                </a:solidFill>
              </a:rPr>
              <a:t>Efektyvaus</a:t>
            </a:r>
            <a:r>
              <a:rPr lang="en-CA" sz="4000" b="1" dirty="0">
                <a:solidFill>
                  <a:schemeClr val="accent1">
                    <a:lumMod val="60000"/>
                    <a:lumOff val="40000"/>
                  </a:schemeClr>
                </a:solidFill>
              </a:rPr>
              <a:t> </a:t>
            </a:r>
            <a:r>
              <a:rPr lang="en-CA" sz="4000" b="1" dirty="0" err="1" smtClean="0">
                <a:solidFill>
                  <a:schemeClr val="accent1">
                    <a:lumMod val="60000"/>
                    <a:lumOff val="40000"/>
                  </a:schemeClr>
                </a:solidFill>
              </a:rPr>
              <a:t>Bendravimo</a:t>
            </a:r>
            <a:r>
              <a:rPr lang="en-CA" sz="4000" b="1" dirty="0" smtClean="0">
                <a:solidFill>
                  <a:schemeClr val="accent1">
                    <a:lumMod val="60000"/>
                    <a:lumOff val="40000"/>
                  </a:schemeClr>
                </a:solidFill>
              </a:rPr>
              <a:t> </a:t>
            </a:r>
            <a:r>
              <a:rPr lang="en-CA" sz="4000" b="1" dirty="0" err="1" smtClean="0">
                <a:solidFill>
                  <a:schemeClr val="accent1">
                    <a:lumMod val="60000"/>
                    <a:lumOff val="40000"/>
                  </a:schemeClr>
                </a:solidFill>
              </a:rPr>
              <a:t>Rezultatai</a:t>
            </a:r>
            <a:endParaRPr lang="en-CA" sz="4000" b="1" dirty="0">
              <a:solidFill>
                <a:schemeClr val="accent1">
                  <a:lumMod val="60000"/>
                  <a:lumOff val="40000"/>
                </a:schemeClr>
              </a:solidFill>
            </a:endParaRPr>
          </a:p>
        </p:txBody>
      </p:sp>
      <p:sp>
        <p:nvSpPr>
          <p:cNvPr id="3" name="Content Placeholder 2"/>
          <p:cNvSpPr>
            <a:spLocks noGrp="1"/>
          </p:cNvSpPr>
          <p:nvPr>
            <p:ph idx="1"/>
          </p:nvPr>
        </p:nvSpPr>
        <p:spPr>
          <a:xfrm>
            <a:off x="300474" y="1748009"/>
            <a:ext cx="11208774" cy="4671661"/>
          </a:xfrm>
        </p:spPr>
        <p:txBody>
          <a:bodyPr>
            <a:normAutofit/>
          </a:bodyPr>
          <a:lstStyle/>
          <a:p>
            <a:pPr>
              <a:lnSpc>
                <a:spcPct val="170000"/>
              </a:lnSpc>
            </a:pPr>
            <a:r>
              <a:rPr lang="en-CA" dirty="0" err="1">
                <a:solidFill>
                  <a:schemeClr val="accent1">
                    <a:lumMod val="20000"/>
                    <a:lumOff val="80000"/>
                  </a:schemeClr>
                </a:solidFill>
              </a:rPr>
              <a:t>Padidėjusi</a:t>
            </a:r>
            <a:r>
              <a:rPr lang="en-CA" dirty="0">
                <a:solidFill>
                  <a:schemeClr val="accent1">
                    <a:lumMod val="20000"/>
                    <a:lumOff val="80000"/>
                  </a:schemeClr>
                </a:solidFill>
              </a:rPr>
              <a:t> </a:t>
            </a:r>
            <a:r>
              <a:rPr lang="en-CA" dirty="0" err="1">
                <a:solidFill>
                  <a:schemeClr val="accent1">
                    <a:lumMod val="20000"/>
                    <a:lumOff val="80000"/>
                  </a:schemeClr>
                </a:solidFill>
              </a:rPr>
              <a:t>kokybė</a:t>
            </a:r>
            <a:r>
              <a:rPr lang="en-CA" dirty="0">
                <a:solidFill>
                  <a:schemeClr val="accent1">
                    <a:lumMod val="20000"/>
                    <a:lumOff val="80000"/>
                  </a:schemeClr>
                </a:solidFill>
              </a:rPr>
              <a:t>/</a:t>
            </a:r>
            <a:r>
              <a:rPr lang="en-CA" dirty="0" err="1">
                <a:solidFill>
                  <a:schemeClr val="accent1">
                    <a:lumMod val="20000"/>
                    <a:lumOff val="80000"/>
                  </a:schemeClr>
                </a:solidFill>
              </a:rPr>
              <a:t>kiekis</a:t>
            </a:r>
            <a:r>
              <a:rPr lang="en-CA" dirty="0">
                <a:solidFill>
                  <a:schemeClr val="accent1">
                    <a:lumMod val="20000"/>
                    <a:lumOff val="80000"/>
                  </a:schemeClr>
                </a:solidFill>
              </a:rPr>
              <a:t> </a:t>
            </a:r>
            <a:r>
              <a:rPr lang="en-CA" dirty="0" err="1">
                <a:solidFill>
                  <a:schemeClr val="accent1">
                    <a:lumMod val="20000"/>
                    <a:lumOff val="80000"/>
                  </a:schemeClr>
                </a:solidFill>
              </a:rPr>
              <a:t>informacijos</a:t>
            </a:r>
            <a:r>
              <a:rPr lang="en-CA" dirty="0">
                <a:solidFill>
                  <a:schemeClr val="accent1">
                    <a:lumMod val="20000"/>
                    <a:lumOff val="80000"/>
                  </a:schemeClr>
                </a:solidFill>
              </a:rPr>
              <a:t>, </a:t>
            </a:r>
            <a:r>
              <a:rPr lang="en-CA" dirty="0" err="1">
                <a:solidFill>
                  <a:schemeClr val="accent1">
                    <a:lumMod val="20000"/>
                    <a:lumOff val="80000"/>
                  </a:schemeClr>
                </a:solidFill>
              </a:rPr>
              <a:t>kurią</a:t>
            </a:r>
            <a:r>
              <a:rPr lang="en-CA" dirty="0">
                <a:solidFill>
                  <a:schemeClr val="accent1">
                    <a:lumMod val="20000"/>
                    <a:lumOff val="80000"/>
                  </a:schemeClr>
                </a:solidFill>
              </a:rPr>
              <a:t> </a:t>
            </a:r>
            <a:r>
              <a:rPr lang="en-CA" dirty="0" err="1">
                <a:solidFill>
                  <a:schemeClr val="accent1">
                    <a:lumMod val="20000"/>
                    <a:lumOff val="80000"/>
                  </a:schemeClr>
                </a:solidFill>
              </a:rPr>
              <a:t>gaunate</a:t>
            </a:r>
            <a:r>
              <a:rPr lang="en-CA" dirty="0">
                <a:solidFill>
                  <a:schemeClr val="accent1">
                    <a:lumMod val="20000"/>
                    <a:lumOff val="80000"/>
                  </a:schemeClr>
                </a:solidFill>
              </a:rPr>
              <a:t> ir </a:t>
            </a:r>
            <a:r>
              <a:rPr lang="en-CA" dirty="0" err="1">
                <a:solidFill>
                  <a:schemeClr val="accent1">
                    <a:lumMod val="20000"/>
                    <a:lumOff val="80000"/>
                  </a:schemeClr>
                </a:solidFill>
              </a:rPr>
              <a:t>dalijatės</a:t>
            </a:r>
            <a:r>
              <a:rPr lang="en-CA" dirty="0">
                <a:solidFill>
                  <a:schemeClr val="accent1">
                    <a:lumMod val="20000"/>
                    <a:lumOff val="80000"/>
                  </a:schemeClr>
                </a:solidFill>
              </a:rPr>
              <a:t>. </a:t>
            </a:r>
          </a:p>
          <a:p>
            <a:pPr>
              <a:lnSpc>
                <a:spcPct val="170000"/>
              </a:lnSpc>
            </a:pPr>
            <a:r>
              <a:rPr lang="en-CA" dirty="0" err="1" smtClean="0">
                <a:solidFill>
                  <a:schemeClr val="accent1">
                    <a:lumMod val="20000"/>
                    <a:lumOff val="80000"/>
                  </a:schemeClr>
                </a:solidFill>
              </a:rPr>
              <a:t>Tikslesnis</a:t>
            </a:r>
            <a:r>
              <a:rPr lang="en-CA" dirty="0" smtClean="0">
                <a:solidFill>
                  <a:schemeClr val="accent1">
                    <a:lumMod val="20000"/>
                    <a:lumOff val="80000"/>
                  </a:schemeClr>
                </a:solidFill>
              </a:rPr>
              <a:t> </a:t>
            </a:r>
            <a:r>
              <a:rPr lang="en-CA" dirty="0" err="1">
                <a:solidFill>
                  <a:schemeClr val="accent1">
                    <a:lumMod val="20000"/>
                    <a:lumOff val="80000"/>
                  </a:schemeClr>
                </a:solidFill>
              </a:rPr>
              <a:t>diagnozės</a:t>
            </a:r>
            <a:r>
              <a:rPr lang="en-CA" dirty="0">
                <a:solidFill>
                  <a:schemeClr val="accent1">
                    <a:lumMod val="20000"/>
                    <a:lumOff val="80000"/>
                  </a:schemeClr>
                </a:solidFill>
              </a:rPr>
              <a:t> </a:t>
            </a:r>
            <a:r>
              <a:rPr lang="en-CA" dirty="0" err="1">
                <a:solidFill>
                  <a:schemeClr val="accent1">
                    <a:lumMod val="20000"/>
                    <a:lumOff val="80000"/>
                  </a:schemeClr>
                </a:solidFill>
              </a:rPr>
              <a:t>nustatymas</a:t>
            </a:r>
            <a:r>
              <a:rPr lang="en-CA" dirty="0">
                <a:solidFill>
                  <a:schemeClr val="accent1">
                    <a:lumMod val="20000"/>
                    <a:lumOff val="80000"/>
                  </a:schemeClr>
                </a:solidFill>
              </a:rPr>
              <a:t>. </a:t>
            </a:r>
          </a:p>
          <a:p>
            <a:pPr>
              <a:lnSpc>
                <a:spcPct val="170000"/>
              </a:lnSpc>
            </a:pPr>
            <a:r>
              <a:rPr lang="en-CA" dirty="0" err="1">
                <a:solidFill>
                  <a:schemeClr val="accent1">
                    <a:lumMod val="20000"/>
                    <a:lumOff val="80000"/>
                  </a:schemeClr>
                </a:solidFill>
              </a:rPr>
              <a:t>Pacientai</a:t>
            </a:r>
            <a:r>
              <a:rPr lang="en-CA" dirty="0">
                <a:solidFill>
                  <a:schemeClr val="accent1">
                    <a:lumMod val="20000"/>
                    <a:lumOff val="80000"/>
                  </a:schemeClr>
                </a:solidFill>
              </a:rPr>
              <a:t> </a:t>
            </a:r>
            <a:r>
              <a:rPr lang="en-CA" dirty="0" err="1">
                <a:solidFill>
                  <a:schemeClr val="accent1">
                    <a:lumMod val="20000"/>
                    <a:lumOff val="80000"/>
                  </a:schemeClr>
                </a:solidFill>
              </a:rPr>
              <a:t>labiau</a:t>
            </a:r>
            <a:r>
              <a:rPr lang="en-CA" dirty="0">
                <a:solidFill>
                  <a:schemeClr val="accent1">
                    <a:lumMod val="20000"/>
                    <a:lumOff val="80000"/>
                  </a:schemeClr>
                </a:solidFill>
              </a:rPr>
              <a:t> </a:t>
            </a:r>
            <a:r>
              <a:rPr lang="en-CA" dirty="0" err="1">
                <a:solidFill>
                  <a:schemeClr val="accent1">
                    <a:lumMod val="20000"/>
                    <a:lumOff val="80000"/>
                  </a:schemeClr>
                </a:solidFill>
              </a:rPr>
              <a:t>laikosi</a:t>
            </a:r>
            <a:r>
              <a:rPr lang="en-CA" dirty="0">
                <a:solidFill>
                  <a:schemeClr val="accent1">
                    <a:lumMod val="20000"/>
                    <a:lumOff val="80000"/>
                  </a:schemeClr>
                </a:solidFill>
              </a:rPr>
              <a:t> </a:t>
            </a:r>
            <a:r>
              <a:rPr lang="en-CA" dirty="0" err="1">
                <a:solidFill>
                  <a:schemeClr val="accent1">
                    <a:lumMod val="20000"/>
                    <a:lumOff val="80000"/>
                  </a:schemeClr>
                </a:solidFill>
              </a:rPr>
              <a:t>paskirtų</a:t>
            </a:r>
            <a:r>
              <a:rPr lang="en-CA" dirty="0">
                <a:solidFill>
                  <a:schemeClr val="accent1">
                    <a:lumMod val="20000"/>
                    <a:lumOff val="80000"/>
                  </a:schemeClr>
                </a:solidFill>
              </a:rPr>
              <a:t> </a:t>
            </a:r>
            <a:r>
              <a:rPr lang="en-CA" dirty="0" err="1">
                <a:solidFill>
                  <a:schemeClr val="accent1">
                    <a:lumMod val="20000"/>
                    <a:lumOff val="80000"/>
                  </a:schemeClr>
                </a:solidFill>
              </a:rPr>
              <a:t>gydymo</a:t>
            </a:r>
            <a:r>
              <a:rPr lang="en-CA" dirty="0">
                <a:solidFill>
                  <a:schemeClr val="accent1">
                    <a:lumMod val="20000"/>
                    <a:lumOff val="80000"/>
                  </a:schemeClr>
                </a:solidFill>
              </a:rPr>
              <a:t>/</a:t>
            </a:r>
            <a:r>
              <a:rPr lang="en-CA" dirty="0" err="1">
                <a:solidFill>
                  <a:schemeClr val="accent1">
                    <a:lumMod val="20000"/>
                    <a:lumOff val="80000"/>
                  </a:schemeClr>
                </a:solidFill>
              </a:rPr>
              <a:t>profilaktikos</a:t>
            </a:r>
            <a:r>
              <a:rPr lang="en-CA" dirty="0">
                <a:solidFill>
                  <a:schemeClr val="accent1">
                    <a:lumMod val="20000"/>
                    <a:lumOff val="80000"/>
                  </a:schemeClr>
                </a:solidFill>
              </a:rPr>
              <a:t> </a:t>
            </a:r>
            <a:r>
              <a:rPr lang="en-CA" dirty="0" err="1">
                <a:solidFill>
                  <a:schemeClr val="accent1">
                    <a:lumMod val="20000"/>
                    <a:lumOff val="80000"/>
                  </a:schemeClr>
                </a:solidFill>
              </a:rPr>
              <a:t>rekomendacijų</a:t>
            </a:r>
            <a:r>
              <a:rPr lang="en-CA" dirty="0">
                <a:solidFill>
                  <a:schemeClr val="accent1">
                    <a:lumMod val="20000"/>
                    <a:lumOff val="80000"/>
                  </a:schemeClr>
                </a:solidFill>
              </a:rPr>
              <a:t>. </a:t>
            </a:r>
          </a:p>
          <a:p>
            <a:pPr>
              <a:lnSpc>
                <a:spcPct val="170000"/>
              </a:lnSpc>
            </a:pPr>
            <a:r>
              <a:rPr lang="en-CA" dirty="0" err="1">
                <a:solidFill>
                  <a:schemeClr val="accent1">
                    <a:lumMod val="20000"/>
                    <a:lumOff val="80000"/>
                  </a:schemeClr>
                </a:solidFill>
              </a:rPr>
              <a:t>Abipusis</a:t>
            </a:r>
            <a:r>
              <a:rPr lang="en-CA" dirty="0">
                <a:solidFill>
                  <a:schemeClr val="accent1">
                    <a:lumMod val="20000"/>
                    <a:lumOff val="80000"/>
                  </a:schemeClr>
                </a:solidFill>
              </a:rPr>
              <a:t> </a:t>
            </a:r>
            <a:r>
              <a:rPr lang="en-CA" dirty="0" err="1">
                <a:solidFill>
                  <a:schemeClr val="accent1">
                    <a:lumMod val="20000"/>
                    <a:lumOff val="80000"/>
                  </a:schemeClr>
                </a:solidFill>
              </a:rPr>
              <a:t>pasitenkinimas</a:t>
            </a:r>
            <a:r>
              <a:rPr lang="en-CA" dirty="0">
                <a:solidFill>
                  <a:schemeClr val="accent1">
                    <a:lumMod val="20000"/>
                    <a:lumOff val="80000"/>
                  </a:schemeClr>
                </a:solidFill>
              </a:rPr>
              <a:t> </a:t>
            </a:r>
            <a:r>
              <a:rPr lang="en-CA" dirty="0" smtClean="0">
                <a:solidFill>
                  <a:schemeClr val="accent1">
                    <a:lumMod val="20000"/>
                    <a:lumOff val="80000"/>
                  </a:schemeClr>
                </a:solidFill>
              </a:rPr>
              <a:t>(</a:t>
            </a:r>
            <a:r>
              <a:rPr lang="en-CA" dirty="0" err="1" smtClean="0">
                <a:solidFill>
                  <a:schemeClr val="accent1">
                    <a:lumMod val="20000"/>
                    <a:lumOff val="80000"/>
                  </a:schemeClr>
                </a:solidFill>
              </a:rPr>
              <a:t>paciento</a:t>
            </a:r>
            <a:r>
              <a:rPr lang="en-CA" dirty="0" smtClean="0">
                <a:solidFill>
                  <a:schemeClr val="accent1">
                    <a:lumMod val="20000"/>
                    <a:lumOff val="80000"/>
                  </a:schemeClr>
                </a:solidFill>
              </a:rPr>
              <a:t> </a:t>
            </a:r>
            <a:r>
              <a:rPr lang="en-CA" dirty="0">
                <a:solidFill>
                  <a:schemeClr val="accent1">
                    <a:lumMod val="20000"/>
                    <a:lumOff val="80000"/>
                  </a:schemeClr>
                </a:solidFill>
              </a:rPr>
              <a:t>ir </a:t>
            </a:r>
            <a:r>
              <a:rPr lang="en-CA" dirty="0" err="1">
                <a:solidFill>
                  <a:schemeClr val="accent1">
                    <a:lumMod val="20000"/>
                    <a:lumOff val="80000"/>
                  </a:schemeClr>
                </a:solidFill>
              </a:rPr>
              <a:t>sveikatos</a:t>
            </a:r>
            <a:r>
              <a:rPr lang="en-CA" dirty="0">
                <a:solidFill>
                  <a:schemeClr val="accent1">
                    <a:lumMod val="20000"/>
                    <a:lumOff val="80000"/>
                  </a:schemeClr>
                </a:solidFill>
              </a:rPr>
              <a:t> </a:t>
            </a:r>
            <a:r>
              <a:rPr lang="en-CA" dirty="0" err="1">
                <a:solidFill>
                  <a:schemeClr val="accent1">
                    <a:lumMod val="20000"/>
                    <a:lumOff val="80000"/>
                  </a:schemeClr>
                </a:solidFill>
              </a:rPr>
              <a:t>priežiūros</a:t>
            </a:r>
            <a:r>
              <a:rPr lang="en-CA" dirty="0">
                <a:solidFill>
                  <a:schemeClr val="accent1">
                    <a:lumMod val="20000"/>
                    <a:lumOff val="80000"/>
                  </a:schemeClr>
                </a:solidFill>
              </a:rPr>
              <a:t> </a:t>
            </a:r>
            <a:r>
              <a:rPr lang="en-CA" dirty="0" err="1" smtClean="0">
                <a:solidFill>
                  <a:schemeClr val="accent1">
                    <a:lumMod val="20000"/>
                    <a:lumOff val="80000"/>
                  </a:schemeClr>
                </a:solidFill>
              </a:rPr>
              <a:t>specialisto</a:t>
            </a:r>
            <a:r>
              <a:rPr lang="en-CA" dirty="0" smtClean="0">
                <a:solidFill>
                  <a:schemeClr val="accent1">
                    <a:lumMod val="20000"/>
                    <a:lumOff val="80000"/>
                  </a:schemeClr>
                </a:solidFill>
              </a:rPr>
              <a:t>).</a:t>
            </a:r>
            <a:endParaRPr lang="en-CA" dirty="0">
              <a:solidFill>
                <a:schemeClr val="accent1">
                  <a:lumMod val="20000"/>
                  <a:lumOff val="80000"/>
                </a:schemeClr>
              </a:solidFill>
            </a:endParaRPr>
          </a:p>
          <a:p>
            <a:pPr>
              <a:lnSpc>
                <a:spcPct val="170000"/>
              </a:lnSpc>
            </a:pPr>
            <a:r>
              <a:rPr lang="lt-LT" u="sng" dirty="0">
                <a:solidFill>
                  <a:schemeClr val="accent1">
                    <a:lumMod val="20000"/>
                    <a:lumOff val="80000"/>
                  </a:schemeClr>
                </a:solidFill>
              </a:rPr>
              <a:t>Sumaž</a:t>
            </a:r>
            <a:r>
              <a:rPr lang="en-GB" u="sng" dirty="0" err="1">
                <a:solidFill>
                  <a:schemeClr val="accent1">
                    <a:lumMod val="20000"/>
                    <a:lumOff val="80000"/>
                  </a:schemeClr>
                </a:solidFill>
              </a:rPr>
              <a:t>ėjusi</a:t>
            </a:r>
            <a:r>
              <a:rPr lang="lt-LT" u="sng" dirty="0">
                <a:solidFill>
                  <a:schemeClr val="accent1">
                    <a:lumMod val="20000"/>
                    <a:lumOff val="80000"/>
                  </a:schemeClr>
                </a:solidFill>
              </a:rPr>
              <a:t> pacientų skund</a:t>
            </a:r>
            <a:r>
              <a:rPr lang="en-GB" u="sng" dirty="0">
                <a:solidFill>
                  <a:schemeClr val="accent1">
                    <a:lumMod val="20000"/>
                    <a:lumOff val="80000"/>
                  </a:schemeClr>
                </a:solidFill>
              </a:rPr>
              <a:t>ų </a:t>
            </a:r>
            <a:r>
              <a:rPr lang="en-GB" u="sng" dirty="0" err="1">
                <a:solidFill>
                  <a:schemeClr val="accent1">
                    <a:lumMod val="20000"/>
                    <a:lumOff val="80000"/>
                  </a:schemeClr>
                </a:solidFill>
              </a:rPr>
              <a:t>ar</a:t>
            </a:r>
            <a:r>
              <a:rPr lang="en-GB" u="sng" dirty="0">
                <a:solidFill>
                  <a:schemeClr val="accent1">
                    <a:lumMod val="20000"/>
                    <a:lumOff val="80000"/>
                  </a:schemeClr>
                </a:solidFill>
              </a:rPr>
              <a:t> </a:t>
            </a:r>
            <a:r>
              <a:rPr lang="en-GB" u="sng" dirty="0" err="1">
                <a:solidFill>
                  <a:schemeClr val="accent1">
                    <a:lumMod val="20000"/>
                    <a:lumOff val="80000"/>
                  </a:schemeClr>
                </a:solidFill>
              </a:rPr>
              <a:t>teisinių</a:t>
            </a:r>
            <a:r>
              <a:rPr lang="en-GB" u="sng" dirty="0">
                <a:solidFill>
                  <a:schemeClr val="accent1">
                    <a:lumMod val="20000"/>
                    <a:lumOff val="80000"/>
                  </a:schemeClr>
                </a:solidFill>
              </a:rPr>
              <a:t> </a:t>
            </a:r>
            <a:r>
              <a:rPr lang="en-GB" u="sng" dirty="0" err="1">
                <a:solidFill>
                  <a:schemeClr val="accent1">
                    <a:lumMod val="20000"/>
                    <a:lumOff val="80000"/>
                  </a:schemeClr>
                </a:solidFill>
              </a:rPr>
              <a:t>ieškinių</a:t>
            </a:r>
            <a:r>
              <a:rPr lang="lt-LT" u="sng" dirty="0">
                <a:solidFill>
                  <a:schemeClr val="accent1">
                    <a:lumMod val="20000"/>
                    <a:lumOff val="80000"/>
                  </a:schemeClr>
                </a:solidFill>
              </a:rPr>
              <a:t> galimyb</a:t>
            </a:r>
            <a:r>
              <a:rPr lang="en-GB" u="sng" dirty="0">
                <a:solidFill>
                  <a:schemeClr val="accent1">
                    <a:lumMod val="20000"/>
                    <a:lumOff val="80000"/>
                  </a:schemeClr>
                </a:solidFill>
              </a:rPr>
              <a:t>ė</a:t>
            </a:r>
            <a:r>
              <a:rPr lang="lt-LT" u="sng" dirty="0">
                <a:solidFill>
                  <a:schemeClr val="accent1">
                    <a:lumMod val="20000"/>
                    <a:lumOff val="80000"/>
                  </a:schemeClr>
                </a:solidFill>
              </a:rPr>
              <a:t>.</a:t>
            </a:r>
            <a:endParaRPr lang="en-CA" u="sng" dirty="0">
              <a:solidFill>
                <a:schemeClr val="accent1">
                  <a:lumMod val="20000"/>
                  <a:lumOff val="80000"/>
                </a:schemeClr>
              </a:solidFill>
            </a:endParaRPr>
          </a:p>
        </p:txBody>
      </p:sp>
      <p:sp>
        <p:nvSpPr>
          <p:cNvPr id="4" name="Rectangle 3"/>
          <p:cNvSpPr/>
          <p:nvPr/>
        </p:nvSpPr>
        <p:spPr>
          <a:xfrm>
            <a:off x="2333794" y="6419671"/>
            <a:ext cx="10515600" cy="369332"/>
          </a:xfrm>
          <a:prstGeom prst="rect">
            <a:avLst/>
          </a:prstGeom>
        </p:spPr>
        <p:txBody>
          <a:bodyPr wrap="square">
            <a:spAutoFit/>
          </a:bodyPr>
          <a:lstStyle/>
          <a:p>
            <a:r>
              <a:rPr lang="en-CA" i="1" dirty="0">
                <a:solidFill>
                  <a:schemeClr val="accent1">
                    <a:lumMod val="20000"/>
                    <a:lumOff val="80000"/>
                  </a:schemeClr>
                </a:solidFill>
              </a:rPr>
              <a:t>Silverman J, </a:t>
            </a:r>
            <a:r>
              <a:rPr lang="en-CA" i="1" dirty="0" err="1">
                <a:solidFill>
                  <a:schemeClr val="accent1">
                    <a:lumMod val="20000"/>
                    <a:lumOff val="80000"/>
                  </a:schemeClr>
                </a:solidFill>
              </a:rPr>
              <a:t>Kutz</a:t>
            </a:r>
            <a:r>
              <a:rPr lang="en-CA" i="1" dirty="0">
                <a:solidFill>
                  <a:schemeClr val="accent1">
                    <a:lumMod val="20000"/>
                    <a:lumOff val="80000"/>
                  </a:schemeClr>
                </a:solidFill>
              </a:rPr>
              <a:t> S, Draper J. Skills for communicating with patients 2005. Oxford. Radcliffe Publishing. </a:t>
            </a:r>
          </a:p>
        </p:txBody>
      </p:sp>
      <p:pic>
        <p:nvPicPr>
          <p:cNvPr id="1026" name="Picture 2" descr="Image result for effective communication skills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l="20581" t="16711" r="20685"/>
          <a:stretch/>
        </p:blipFill>
        <p:spPr bwMode="auto">
          <a:xfrm>
            <a:off x="9281652" y="0"/>
            <a:ext cx="2605548" cy="251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14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7684" y="258965"/>
            <a:ext cx="7420903" cy="676852"/>
          </a:xfrm>
        </p:spPr>
        <p:txBody>
          <a:bodyPr>
            <a:normAutofit/>
          </a:bodyPr>
          <a:lstStyle/>
          <a:p>
            <a:r>
              <a:rPr lang="en-CA" sz="4000" b="1" dirty="0" err="1">
                <a:solidFill>
                  <a:schemeClr val="accent1">
                    <a:lumMod val="60000"/>
                    <a:lumOff val="40000"/>
                  </a:schemeClr>
                </a:solidFill>
              </a:rPr>
              <a:t>Odontologiniai</a:t>
            </a:r>
            <a:r>
              <a:rPr lang="en-CA" sz="4000" b="1" dirty="0">
                <a:solidFill>
                  <a:schemeClr val="accent1">
                    <a:lumMod val="60000"/>
                    <a:lumOff val="40000"/>
                  </a:schemeClr>
                </a:solidFill>
              </a:rPr>
              <a:t> </a:t>
            </a:r>
            <a:r>
              <a:rPr lang="en-CA" sz="4000" b="1" dirty="0" err="1">
                <a:solidFill>
                  <a:schemeClr val="accent1">
                    <a:lumMod val="60000"/>
                    <a:lumOff val="40000"/>
                  </a:schemeClr>
                </a:solidFill>
              </a:rPr>
              <a:t>P</a:t>
            </a:r>
            <a:r>
              <a:rPr lang="en-CA" sz="4000" b="1" dirty="0" err="1" smtClean="0">
                <a:solidFill>
                  <a:schemeClr val="accent1">
                    <a:lumMod val="60000"/>
                    <a:lumOff val="40000"/>
                  </a:schemeClr>
                </a:solidFill>
              </a:rPr>
              <a:t>acientai</a:t>
            </a:r>
            <a:endParaRPr lang="en-CA" sz="4000" b="1" dirty="0">
              <a:solidFill>
                <a:schemeClr val="accent1">
                  <a:lumMod val="60000"/>
                  <a:lumOff val="40000"/>
                </a:schemeClr>
              </a:solidFill>
            </a:endParaRPr>
          </a:p>
        </p:txBody>
      </p:sp>
      <p:sp>
        <p:nvSpPr>
          <p:cNvPr id="3" name="Content Placeholder 2"/>
          <p:cNvSpPr>
            <a:spLocks noGrp="1"/>
          </p:cNvSpPr>
          <p:nvPr>
            <p:ph idx="1"/>
          </p:nvPr>
        </p:nvSpPr>
        <p:spPr>
          <a:xfrm>
            <a:off x="413735" y="972706"/>
            <a:ext cx="4546192" cy="2419110"/>
          </a:xfrm>
        </p:spPr>
        <p:txBody>
          <a:bodyPr>
            <a:normAutofit/>
          </a:bodyPr>
          <a:lstStyle/>
          <a:p>
            <a:pPr marL="0" indent="0">
              <a:buNone/>
            </a:pPr>
            <a:r>
              <a:rPr lang="en-CA" dirty="0" smtClean="0">
                <a:solidFill>
                  <a:srgbClr val="00B0F0"/>
                </a:solidFill>
              </a:rPr>
              <a:t>PRISIMENA</a:t>
            </a:r>
          </a:p>
          <a:p>
            <a:r>
              <a:rPr lang="en-CA" dirty="0" err="1" smtClean="0">
                <a:solidFill>
                  <a:schemeClr val="bg2"/>
                </a:solidFill>
              </a:rPr>
              <a:t>Vizito</a:t>
            </a:r>
            <a:r>
              <a:rPr lang="en-CA" dirty="0" smtClean="0">
                <a:solidFill>
                  <a:schemeClr val="bg2"/>
                </a:solidFill>
              </a:rPr>
              <a:t> </a:t>
            </a:r>
            <a:r>
              <a:rPr lang="en-CA" dirty="0" err="1" smtClean="0">
                <a:solidFill>
                  <a:schemeClr val="bg2"/>
                </a:solidFill>
              </a:rPr>
              <a:t>priežastį</a:t>
            </a:r>
            <a:endParaRPr lang="en-CA" dirty="0">
              <a:solidFill>
                <a:schemeClr val="bg2"/>
              </a:solidFill>
            </a:endParaRPr>
          </a:p>
          <a:p>
            <a:r>
              <a:rPr lang="en-CA" dirty="0" err="1" smtClean="0">
                <a:solidFill>
                  <a:schemeClr val="bg2"/>
                </a:solidFill>
              </a:rPr>
              <a:t>Technines</a:t>
            </a:r>
            <a:r>
              <a:rPr lang="en-CA" dirty="0" smtClean="0">
                <a:solidFill>
                  <a:schemeClr val="bg2"/>
                </a:solidFill>
              </a:rPr>
              <a:t> </a:t>
            </a:r>
            <a:r>
              <a:rPr lang="en-CA" dirty="0" err="1" smtClean="0">
                <a:solidFill>
                  <a:schemeClr val="bg2"/>
                </a:solidFill>
              </a:rPr>
              <a:t>procedūras</a:t>
            </a:r>
            <a:endParaRPr lang="en-CA" dirty="0">
              <a:solidFill>
                <a:schemeClr val="bg2"/>
              </a:solidFill>
            </a:endParaRPr>
          </a:p>
          <a:p>
            <a:pPr marL="0" indent="0">
              <a:buNone/>
            </a:pPr>
            <a:r>
              <a:rPr lang="en-CA" dirty="0">
                <a:solidFill>
                  <a:schemeClr val="bg2"/>
                </a:solidFill>
              </a:rPr>
              <a:t>(</a:t>
            </a:r>
            <a:r>
              <a:rPr lang="en-CA" dirty="0" err="1">
                <a:solidFill>
                  <a:schemeClr val="bg2"/>
                </a:solidFill>
              </a:rPr>
              <a:t>pvz</a:t>
            </a:r>
            <a:r>
              <a:rPr lang="en-CA" dirty="0">
                <a:solidFill>
                  <a:schemeClr val="bg2"/>
                </a:solidFill>
              </a:rPr>
              <a:t>., </a:t>
            </a:r>
            <a:r>
              <a:rPr lang="en-CA" dirty="0" err="1" smtClean="0">
                <a:solidFill>
                  <a:schemeClr val="bg2"/>
                </a:solidFill>
              </a:rPr>
              <a:t>nejautra</a:t>
            </a:r>
            <a:r>
              <a:rPr lang="en-CA" dirty="0" smtClean="0">
                <a:solidFill>
                  <a:schemeClr val="bg2"/>
                </a:solidFill>
              </a:rPr>
              <a:t>, </a:t>
            </a:r>
            <a:r>
              <a:rPr lang="en-CA" dirty="0" err="1" smtClean="0">
                <a:solidFill>
                  <a:schemeClr val="bg2"/>
                </a:solidFill>
              </a:rPr>
              <a:t>plombavimą</a:t>
            </a:r>
            <a:r>
              <a:rPr lang="en-CA" dirty="0" smtClean="0">
                <a:solidFill>
                  <a:schemeClr val="bg2"/>
                </a:solidFill>
              </a:rPr>
              <a:t>). </a:t>
            </a:r>
            <a:endParaRPr lang="en-CA" sz="1600" dirty="0">
              <a:solidFill>
                <a:schemeClr val="bg2"/>
              </a:solidFill>
            </a:endParaRPr>
          </a:p>
        </p:txBody>
      </p:sp>
      <p:pic>
        <p:nvPicPr>
          <p:cNvPr id="4" name="Picture 3"/>
          <p:cNvPicPr>
            <a:picLocks noChangeAspect="1"/>
          </p:cNvPicPr>
          <p:nvPr/>
        </p:nvPicPr>
        <p:blipFill>
          <a:blip r:embed="rId3"/>
          <a:stretch>
            <a:fillRect/>
          </a:stretch>
        </p:blipFill>
        <p:spPr>
          <a:xfrm>
            <a:off x="9422351" y="258965"/>
            <a:ext cx="2504178" cy="3030266"/>
          </a:xfrm>
          <a:prstGeom prst="rect">
            <a:avLst/>
          </a:prstGeom>
        </p:spPr>
      </p:pic>
      <p:sp>
        <p:nvSpPr>
          <p:cNvPr id="5" name="Rectangle 4"/>
          <p:cNvSpPr/>
          <p:nvPr/>
        </p:nvSpPr>
        <p:spPr>
          <a:xfrm>
            <a:off x="195072" y="6110012"/>
            <a:ext cx="11838432" cy="646331"/>
          </a:xfrm>
          <a:prstGeom prst="rect">
            <a:avLst/>
          </a:prstGeom>
        </p:spPr>
        <p:txBody>
          <a:bodyPr wrap="square">
            <a:spAutoFit/>
          </a:bodyPr>
          <a:lstStyle/>
          <a:p>
            <a:r>
              <a:rPr lang="en-CA" i="1" dirty="0" err="1">
                <a:solidFill>
                  <a:schemeClr val="bg2"/>
                </a:solidFill>
              </a:rPr>
              <a:t>Misra</a:t>
            </a:r>
            <a:r>
              <a:rPr lang="en-CA" i="1" dirty="0">
                <a:solidFill>
                  <a:schemeClr val="bg2"/>
                </a:solidFill>
              </a:rPr>
              <a:t> S, Daly B, Dunne  S, Millar B, Packer M, </a:t>
            </a:r>
            <a:r>
              <a:rPr lang="en-CA" i="1" dirty="0" err="1">
                <a:solidFill>
                  <a:schemeClr val="bg2"/>
                </a:solidFill>
              </a:rPr>
              <a:t>Asimakopoulou</a:t>
            </a:r>
            <a:r>
              <a:rPr lang="en-CA" i="1" dirty="0">
                <a:solidFill>
                  <a:schemeClr val="bg2"/>
                </a:solidFill>
              </a:rPr>
              <a:t> K (2013). Dentist-patient communication: what do patients and dentists remember following a consultation? Implications for patient compliance. Patient Prefer Adherence, 7, </a:t>
            </a:r>
            <a:r>
              <a:rPr lang="en-CA" i="1" dirty="0" smtClean="0">
                <a:solidFill>
                  <a:schemeClr val="bg2"/>
                </a:solidFill>
              </a:rPr>
              <a:t>543-549</a:t>
            </a:r>
            <a:r>
              <a:rPr lang="en-CA" i="1" dirty="0">
                <a:solidFill>
                  <a:schemeClr val="bg2"/>
                </a:solidFill>
              </a:rPr>
              <a:t>.  </a:t>
            </a:r>
          </a:p>
        </p:txBody>
      </p:sp>
      <p:sp>
        <p:nvSpPr>
          <p:cNvPr id="6" name="Rectangle 5"/>
          <p:cNvSpPr/>
          <p:nvPr/>
        </p:nvSpPr>
        <p:spPr>
          <a:xfrm>
            <a:off x="2888387" y="3991842"/>
            <a:ext cx="6533964" cy="193899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457200" indent="-457200">
              <a:buFont typeface="Arial" panose="020B0604020202020204" pitchFamily="34" charset="0"/>
              <a:buChar char="•"/>
            </a:pPr>
            <a:r>
              <a:rPr lang="en-CA" sz="2400" b="1" dirty="0">
                <a:solidFill>
                  <a:schemeClr val="bg2"/>
                </a:solidFill>
              </a:rPr>
              <a:t>Specific</a:t>
            </a:r>
            <a:r>
              <a:rPr lang="en-CA" sz="2400" dirty="0">
                <a:solidFill>
                  <a:schemeClr val="bg2"/>
                </a:solidFill>
              </a:rPr>
              <a:t> - </a:t>
            </a:r>
            <a:r>
              <a:rPr lang="en-CA" sz="2400" dirty="0" err="1">
                <a:solidFill>
                  <a:schemeClr val="bg2"/>
                </a:solidFill>
              </a:rPr>
              <a:t>specifiškumas</a:t>
            </a:r>
            <a:endParaRPr lang="en-CA" sz="2400" dirty="0">
              <a:solidFill>
                <a:schemeClr val="bg2"/>
              </a:solidFill>
            </a:endParaRPr>
          </a:p>
          <a:p>
            <a:pPr marL="457200" indent="-457200">
              <a:buFont typeface="Arial" panose="020B0604020202020204" pitchFamily="34" charset="0"/>
              <a:buChar char="•"/>
            </a:pPr>
            <a:r>
              <a:rPr lang="en-CA" sz="2400" b="1" dirty="0">
                <a:solidFill>
                  <a:schemeClr val="bg2"/>
                </a:solidFill>
              </a:rPr>
              <a:t>Measurable</a:t>
            </a:r>
            <a:r>
              <a:rPr lang="en-CA" sz="2400" dirty="0">
                <a:solidFill>
                  <a:schemeClr val="bg2"/>
                </a:solidFill>
              </a:rPr>
              <a:t> - </a:t>
            </a:r>
            <a:r>
              <a:rPr lang="en-CA" sz="2400" dirty="0" err="1">
                <a:solidFill>
                  <a:schemeClr val="bg2"/>
                </a:solidFill>
              </a:rPr>
              <a:t>galimybė</a:t>
            </a:r>
            <a:r>
              <a:rPr lang="en-CA" sz="2400" dirty="0">
                <a:solidFill>
                  <a:schemeClr val="bg2"/>
                </a:solidFill>
              </a:rPr>
              <a:t> </a:t>
            </a:r>
            <a:r>
              <a:rPr lang="en-CA" sz="2400" dirty="0" err="1">
                <a:solidFill>
                  <a:schemeClr val="bg2"/>
                </a:solidFill>
              </a:rPr>
              <a:t>išmatuoti</a:t>
            </a:r>
            <a:endParaRPr lang="en-CA" sz="2400" dirty="0">
              <a:solidFill>
                <a:schemeClr val="bg2"/>
              </a:solidFill>
            </a:endParaRPr>
          </a:p>
          <a:p>
            <a:pPr marL="457200" indent="-457200">
              <a:buFont typeface="Arial" panose="020B0604020202020204" pitchFamily="34" charset="0"/>
              <a:buChar char="•"/>
            </a:pPr>
            <a:r>
              <a:rPr lang="en-CA" sz="2400" b="1" dirty="0">
                <a:solidFill>
                  <a:schemeClr val="bg2"/>
                </a:solidFill>
              </a:rPr>
              <a:t>Agreed</a:t>
            </a:r>
            <a:r>
              <a:rPr lang="en-CA" sz="2400" dirty="0">
                <a:solidFill>
                  <a:schemeClr val="bg2"/>
                </a:solidFill>
              </a:rPr>
              <a:t> - </a:t>
            </a:r>
            <a:r>
              <a:rPr lang="en-CA" sz="2400" dirty="0" err="1" smtClean="0">
                <a:solidFill>
                  <a:schemeClr val="bg2"/>
                </a:solidFill>
              </a:rPr>
              <a:t>susitarimas</a:t>
            </a:r>
            <a:r>
              <a:rPr lang="en-CA" sz="2400" dirty="0" smtClean="0">
                <a:solidFill>
                  <a:schemeClr val="bg2"/>
                </a:solidFill>
              </a:rPr>
              <a:t> </a:t>
            </a:r>
            <a:r>
              <a:rPr lang="en-CA" sz="2400" dirty="0">
                <a:solidFill>
                  <a:schemeClr val="bg2"/>
                </a:solidFill>
              </a:rPr>
              <a:t>(</a:t>
            </a:r>
            <a:r>
              <a:rPr lang="en-CA" sz="2400" dirty="0" err="1">
                <a:solidFill>
                  <a:schemeClr val="bg2"/>
                </a:solidFill>
              </a:rPr>
              <a:t>paciento</a:t>
            </a:r>
            <a:r>
              <a:rPr lang="en-CA" sz="2400" dirty="0">
                <a:solidFill>
                  <a:schemeClr val="bg2"/>
                </a:solidFill>
              </a:rPr>
              <a:t> ir </a:t>
            </a:r>
            <a:r>
              <a:rPr lang="en-CA" sz="2400" dirty="0" err="1">
                <a:solidFill>
                  <a:schemeClr val="bg2"/>
                </a:solidFill>
              </a:rPr>
              <a:t>odontologo</a:t>
            </a:r>
            <a:r>
              <a:rPr lang="en-CA" sz="2400" dirty="0">
                <a:solidFill>
                  <a:schemeClr val="bg2"/>
                </a:solidFill>
              </a:rPr>
              <a:t>)</a:t>
            </a:r>
          </a:p>
          <a:p>
            <a:pPr marL="457200" indent="-457200">
              <a:buFont typeface="Arial" panose="020B0604020202020204" pitchFamily="34" charset="0"/>
              <a:buChar char="•"/>
            </a:pPr>
            <a:r>
              <a:rPr lang="en-CA" sz="2400" b="1" dirty="0">
                <a:solidFill>
                  <a:schemeClr val="bg2"/>
                </a:solidFill>
              </a:rPr>
              <a:t>Realistic</a:t>
            </a:r>
            <a:r>
              <a:rPr lang="en-CA" sz="2400" dirty="0">
                <a:solidFill>
                  <a:schemeClr val="bg2"/>
                </a:solidFill>
              </a:rPr>
              <a:t> - </a:t>
            </a:r>
            <a:r>
              <a:rPr lang="en-CA" sz="2400" dirty="0" err="1">
                <a:solidFill>
                  <a:schemeClr val="bg2"/>
                </a:solidFill>
              </a:rPr>
              <a:t>realistiškumas</a:t>
            </a:r>
            <a:endParaRPr lang="en-CA" sz="2400" dirty="0">
              <a:solidFill>
                <a:schemeClr val="bg2"/>
              </a:solidFill>
            </a:endParaRPr>
          </a:p>
          <a:p>
            <a:pPr marL="457200" indent="-457200">
              <a:buFont typeface="Arial" panose="020B0604020202020204" pitchFamily="34" charset="0"/>
              <a:buChar char="•"/>
            </a:pPr>
            <a:r>
              <a:rPr lang="en-CA" sz="2400" b="1" dirty="0">
                <a:solidFill>
                  <a:schemeClr val="bg2"/>
                </a:solidFill>
              </a:rPr>
              <a:t>Time-specific</a:t>
            </a:r>
            <a:r>
              <a:rPr lang="en-CA" sz="2400" dirty="0">
                <a:solidFill>
                  <a:schemeClr val="bg2"/>
                </a:solidFill>
              </a:rPr>
              <a:t> - </a:t>
            </a:r>
            <a:r>
              <a:rPr lang="en-CA" sz="2400" dirty="0" err="1">
                <a:solidFill>
                  <a:schemeClr val="bg2"/>
                </a:solidFill>
              </a:rPr>
              <a:t>laiko</a:t>
            </a:r>
            <a:r>
              <a:rPr lang="en-CA" sz="2400" dirty="0">
                <a:solidFill>
                  <a:schemeClr val="bg2"/>
                </a:solidFill>
              </a:rPr>
              <a:t> </a:t>
            </a:r>
            <a:r>
              <a:rPr lang="en-CA" sz="2400" dirty="0" err="1">
                <a:solidFill>
                  <a:schemeClr val="bg2"/>
                </a:solidFill>
              </a:rPr>
              <a:t>atitikimas</a:t>
            </a:r>
            <a:endParaRPr lang="en-CA" sz="2400" dirty="0">
              <a:solidFill>
                <a:schemeClr val="bg2"/>
              </a:solidFill>
            </a:endParaRPr>
          </a:p>
        </p:txBody>
      </p:sp>
      <p:sp>
        <p:nvSpPr>
          <p:cNvPr id="7" name="Rectangle 6"/>
          <p:cNvSpPr/>
          <p:nvPr/>
        </p:nvSpPr>
        <p:spPr>
          <a:xfrm>
            <a:off x="1137684" y="3436744"/>
            <a:ext cx="8744883" cy="5232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CA" sz="2800" dirty="0">
                <a:solidFill>
                  <a:srgbClr val="00B0F0"/>
                </a:solidFill>
              </a:rPr>
              <a:t>SUMANI </a:t>
            </a:r>
            <a:r>
              <a:rPr lang="en-CA" sz="2800" dirty="0" smtClean="0">
                <a:solidFill>
                  <a:srgbClr val="00B0F0"/>
                </a:solidFill>
              </a:rPr>
              <a:t>(SMART)</a:t>
            </a:r>
            <a:endParaRPr lang="en-CA" sz="2800" dirty="0">
              <a:solidFill>
                <a:srgbClr val="00B0F0"/>
              </a:solidFill>
            </a:endParaRPr>
          </a:p>
        </p:txBody>
      </p:sp>
      <p:sp>
        <p:nvSpPr>
          <p:cNvPr id="8" name="Content Placeholder 2"/>
          <p:cNvSpPr txBox="1">
            <a:spLocks/>
          </p:cNvSpPr>
          <p:nvPr/>
        </p:nvSpPr>
        <p:spPr>
          <a:xfrm>
            <a:off x="4848135" y="943878"/>
            <a:ext cx="4420386" cy="241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smtClean="0">
                <a:solidFill>
                  <a:srgbClr val="00B0F0"/>
                </a:solidFill>
              </a:rPr>
              <a:t>N</a:t>
            </a:r>
            <a:r>
              <a:rPr lang="en-CA" dirty="0" smtClean="0">
                <a:solidFill>
                  <a:srgbClr val="00B0F0"/>
                </a:solidFill>
              </a:rPr>
              <a:t>EPRISIMENA</a:t>
            </a:r>
          </a:p>
          <a:p>
            <a:r>
              <a:rPr lang="en-CA" dirty="0" err="1" smtClean="0">
                <a:solidFill>
                  <a:schemeClr val="bg2"/>
                </a:solidFill>
              </a:rPr>
              <a:t>Veiksmų</a:t>
            </a:r>
            <a:r>
              <a:rPr lang="en-CA" dirty="0">
                <a:solidFill>
                  <a:schemeClr val="bg2"/>
                </a:solidFill>
              </a:rPr>
              <a:t>, </a:t>
            </a:r>
            <a:r>
              <a:rPr lang="en-CA" dirty="0" err="1">
                <a:solidFill>
                  <a:schemeClr val="bg2"/>
                </a:solidFill>
              </a:rPr>
              <a:t>kuriuos</a:t>
            </a:r>
            <a:r>
              <a:rPr lang="en-CA" dirty="0">
                <a:solidFill>
                  <a:schemeClr val="bg2"/>
                </a:solidFill>
              </a:rPr>
              <a:t> </a:t>
            </a:r>
            <a:r>
              <a:rPr lang="en-CA" dirty="0" err="1">
                <a:solidFill>
                  <a:schemeClr val="bg2"/>
                </a:solidFill>
              </a:rPr>
              <a:t>jie</a:t>
            </a:r>
            <a:r>
              <a:rPr lang="en-CA" dirty="0">
                <a:solidFill>
                  <a:schemeClr val="bg2"/>
                </a:solidFill>
              </a:rPr>
              <a:t> </a:t>
            </a:r>
            <a:r>
              <a:rPr lang="en-CA" dirty="0" err="1">
                <a:solidFill>
                  <a:schemeClr val="bg2"/>
                </a:solidFill>
              </a:rPr>
              <a:t>sutiko</a:t>
            </a:r>
            <a:r>
              <a:rPr lang="en-CA" dirty="0">
                <a:solidFill>
                  <a:schemeClr val="bg2"/>
                </a:solidFill>
              </a:rPr>
              <a:t> </a:t>
            </a:r>
            <a:r>
              <a:rPr lang="en-CA" dirty="0" err="1">
                <a:solidFill>
                  <a:schemeClr val="bg2"/>
                </a:solidFill>
              </a:rPr>
              <a:t>vykdyti</a:t>
            </a:r>
            <a:r>
              <a:rPr lang="en-CA" dirty="0">
                <a:solidFill>
                  <a:schemeClr val="bg2"/>
                </a:solidFill>
              </a:rPr>
              <a:t> </a:t>
            </a:r>
            <a:r>
              <a:rPr lang="en-CA" dirty="0" err="1">
                <a:solidFill>
                  <a:schemeClr val="bg2"/>
                </a:solidFill>
              </a:rPr>
              <a:t>ateityje</a:t>
            </a:r>
            <a:r>
              <a:rPr lang="en-CA" dirty="0">
                <a:solidFill>
                  <a:schemeClr val="bg2"/>
                </a:solidFill>
              </a:rPr>
              <a:t> (</a:t>
            </a:r>
            <a:r>
              <a:rPr lang="en-CA" dirty="0" err="1">
                <a:solidFill>
                  <a:schemeClr val="bg2"/>
                </a:solidFill>
              </a:rPr>
              <a:t>pvz</a:t>
            </a:r>
            <a:r>
              <a:rPr lang="en-CA" dirty="0">
                <a:solidFill>
                  <a:schemeClr val="bg2"/>
                </a:solidFill>
              </a:rPr>
              <a:t>., </a:t>
            </a:r>
            <a:r>
              <a:rPr lang="en-CA" dirty="0" err="1">
                <a:solidFill>
                  <a:schemeClr val="bg2"/>
                </a:solidFill>
              </a:rPr>
              <a:t>sveika</a:t>
            </a:r>
            <a:r>
              <a:rPr lang="en-CA" dirty="0">
                <a:solidFill>
                  <a:schemeClr val="bg2"/>
                </a:solidFill>
              </a:rPr>
              <a:t> </a:t>
            </a:r>
            <a:r>
              <a:rPr lang="en-CA" dirty="0" err="1">
                <a:solidFill>
                  <a:schemeClr val="bg2"/>
                </a:solidFill>
              </a:rPr>
              <a:t>dieta</a:t>
            </a:r>
            <a:r>
              <a:rPr lang="en-CA" dirty="0">
                <a:solidFill>
                  <a:schemeClr val="bg2"/>
                </a:solidFill>
              </a:rPr>
              <a:t>, </a:t>
            </a:r>
            <a:r>
              <a:rPr lang="en-CA" dirty="0" err="1" smtClean="0">
                <a:solidFill>
                  <a:schemeClr val="bg2"/>
                </a:solidFill>
              </a:rPr>
              <a:t>burnos</a:t>
            </a:r>
            <a:r>
              <a:rPr lang="en-CA" dirty="0" smtClean="0">
                <a:solidFill>
                  <a:schemeClr val="bg2"/>
                </a:solidFill>
              </a:rPr>
              <a:t> </a:t>
            </a:r>
            <a:r>
              <a:rPr lang="en-CA" dirty="0" err="1">
                <a:solidFill>
                  <a:schemeClr val="bg2"/>
                </a:solidFill>
              </a:rPr>
              <a:t>higiena</a:t>
            </a:r>
            <a:r>
              <a:rPr lang="en-CA" dirty="0">
                <a:solidFill>
                  <a:schemeClr val="bg2"/>
                </a:solidFill>
              </a:rPr>
              <a:t>).</a:t>
            </a:r>
          </a:p>
          <a:p>
            <a:endParaRPr lang="en-CA" sz="1600" dirty="0">
              <a:solidFill>
                <a:schemeClr val="bg2"/>
              </a:solidFill>
            </a:endParaRPr>
          </a:p>
        </p:txBody>
      </p:sp>
    </p:spTree>
    <p:extLst>
      <p:ext uri="{BB962C8B-B14F-4D97-AF65-F5344CB8AC3E}">
        <p14:creationId xmlns:p14="http://schemas.microsoft.com/office/powerpoint/2010/main" val="408762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p:cNvSpPr>
            <a:spLocks noGrp="1"/>
          </p:cNvSpPr>
          <p:nvPr>
            <p:ph type="title"/>
          </p:nvPr>
        </p:nvSpPr>
        <p:spPr>
          <a:xfrm>
            <a:off x="685800" y="161925"/>
            <a:ext cx="11353800" cy="1325563"/>
          </a:xfrm>
        </p:spPr>
        <p:txBody>
          <a:bodyPr>
            <a:normAutofit/>
          </a:bodyPr>
          <a:lstStyle/>
          <a:p>
            <a:r>
              <a:rPr lang="en-CA" b="1" dirty="0" err="1">
                <a:solidFill>
                  <a:schemeClr val="accent1">
                    <a:lumMod val="20000"/>
                    <a:lumOff val="80000"/>
                  </a:schemeClr>
                </a:solidFill>
              </a:rPr>
              <a:t>B</a:t>
            </a:r>
            <a:r>
              <a:rPr lang="en-CA" b="1" dirty="0" err="1" smtClean="0">
                <a:solidFill>
                  <a:schemeClr val="accent1">
                    <a:lumMod val="20000"/>
                    <a:lumOff val="80000"/>
                  </a:schemeClr>
                </a:solidFill>
              </a:rPr>
              <a:t>endravimo</a:t>
            </a:r>
            <a:r>
              <a:rPr lang="en-CA" b="1" dirty="0" smtClean="0">
                <a:solidFill>
                  <a:schemeClr val="accent1">
                    <a:lumMod val="20000"/>
                    <a:lumOff val="80000"/>
                  </a:schemeClr>
                </a:solidFill>
              </a:rPr>
              <a:t> </a:t>
            </a:r>
            <a:r>
              <a:rPr lang="en-CA" b="1" dirty="0" err="1">
                <a:solidFill>
                  <a:schemeClr val="accent1">
                    <a:lumMod val="20000"/>
                    <a:lumOff val="80000"/>
                  </a:schemeClr>
                </a:solidFill>
              </a:rPr>
              <a:t>kliūtys</a:t>
            </a:r>
            <a:endParaRPr lang="en-CA" dirty="0">
              <a:solidFill>
                <a:schemeClr val="accent1">
                  <a:lumMod val="20000"/>
                  <a:lumOff val="80000"/>
                </a:schemeClr>
              </a:solidFill>
            </a:endParaRPr>
          </a:p>
        </p:txBody>
      </p:sp>
      <p:sp>
        <p:nvSpPr>
          <p:cNvPr id="3" name="Content Placeholder 2"/>
          <p:cNvSpPr>
            <a:spLocks noGrp="1"/>
          </p:cNvSpPr>
          <p:nvPr>
            <p:ph idx="1"/>
          </p:nvPr>
        </p:nvSpPr>
        <p:spPr>
          <a:xfrm>
            <a:off x="685800" y="1622425"/>
            <a:ext cx="11163300" cy="4337311"/>
          </a:xfrm>
        </p:spPr>
        <p:txBody>
          <a:bodyPr>
            <a:normAutofit fontScale="77500" lnSpcReduction="20000"/>
          </a:bodyPr>
          <a:lstStyle/>
          <a:p>
            <a:pPr>
              <a:lnSpc>
                <a:spcPct val="250000"/>
              </a:lnSpc>
            </a:pPr>
            <a:r>
              <a:rPr lang="en-CA" b="1" dirty="0" err="1" smtClean="0">
                <a:solidFill>
                  <a:schemeClr val="accent6">
                    <a:lumMod val="20000"/>
                    <a:lumOff val="80000"/>
                  </a:schemeClr>
                </a:solidFill>
              </a:rPr>
              <a:t>Odontologo</a:t>
            </a:r>
            <a:r>
              <a:rPr lang="en-CA" b="1" dirty="0" smtClean="0">
                <a:solidFill>
                  <a:schemeClr val="accent6">
                    <a:lumMod val="20000"/>
                    <a:lumOff val="80000"/>
                  </a:schemeClr>
                </a:solidFill>
              </a:rPr>
              <a:t> </a:t>
            </a:r>
            <a:r>
              <a:rPr lang="en-CA" b="1" dirty="0" err="1" smtClean="0">
                <a:solidFill>
                  <a:schemeClr val="accent6">
                    <a:lumMod val="20000"/>
                    <a:lumOff val="80000"/>
                  </a:schemeClr>
                </a:solidFill>
              </a:rPr>
              <a:t>stresas</a:t>
            </a:r>
            <a:r>
              <a:rPr lang="en-CA" b="1" dirty="0" smtClean="0">
                <a:solidFill>
                  <a:schemeClr val="accent6">
                    <a:lumMod val="20000"/>
                    <a:lumOff val="80000"/>
                  </a:schemeClr>
                </a:solidFill>
              </a:rPr>
              <a:t> </a:t>
            </a:r>
            <a:r>
              <a:rPr lang="en-CA" b="1" dirty="0" err="1">
                <a:solidFill>
                  <a:schemeClr val="accent6">
                    <a:lumMod val="20000"/>
                    <a:lumOff val="80000"/>
                  </a:schemeClr>
                </a:solidFill>
              </a:rPr>
              <a:t>ir</a:t>
            </a:r>
            <a:r>
              <a:rPr lang="en-CA" b="1" dirty="0">
                <a:solidFill>
                  <a:schemeClr val="accent6">
                    <a:lumMod val="20000"/>
                    <a:lumOff val="80000"/>
                  </a:schemeClr>
                </a:solidFill>
              </a:rPr>
              <a:t> </a:t>
            </a:r>
            <a:r>
              <a:rPr lang="en-CA" b="1" dirty="0" smtClean="0">
                <a:solidFill>
                  <a:schemeClr val="accent6">
                    <a:lumMod val="20000"/>
                    <a:lumOff val="80000"/>
                  </a:schemeClr>
                </a:solidFill>
              </a:rPr>
              <a:t>jo/</a:t>
            </a:r>
            <a:r>
              <a:rPr lang="en-CA" b="1" dirty="0" err="1" smtClean="0">
                <a:solidFill>
                  <a:schemeClr val="accent6">
                    <a:lumMod val="20000"/>
                    <a:lumOff val="80000"/>
                  </a:schemeClr>
                </a:solidFill>
              </a:rPr>
              <a:t>jos</a:t>
            </a:r>
            <a:r>
              <a:rPr lang="en-CA" b="1" dirty="0" smtClean="0">
                <a:solidFill>
                  <a:schemeClr val="accent6">
                    <a:lumMod val="20000"/>
                    <a:lumOff val="80000"/>
                  </a:schemeClr>
                </a:solidFill>
              </a:rPr>
              <a:t> </a:t>
            </a:r>
            <a:r>
              <a:rPr lang="en-CA" b="1" dirty="0" err="1" smtClean="0">
                <a:solidFill>
                  <a:schemeClr val="accent6">
                    <a:lumMod val="20000"/>
                    <a:lumOff val="80000"/>
                  </a:schemeClr>
                </a:solidFill>
              </a:rPr>
              <a:t>nekontroliuojamos</a:t>
            </a:r>
            <a:r>
              <a:rPr lang="en-CA" b="1" dirty="0" smtClean="0">
                <a:solidFill>
                  <a:schemeClr val="accent6">
                    <a:lumMod val="20000"/>
                    <a:lumOff val="80000"/>
                  </a:schemeClr>
                </a:solidFill>
              </a:rPr>
              <a:t> </a:t>
            </a:r>
            <a:r>
              <a:rPr lang="en-CA" b="1" dirty="0" err="1">
                <a:solidFill>
                  <a:schemeClr val="accent6">
                    <a:lumMod val="20000"/>
                    <a:lumOff val="80000"/>
                  </a:schemeClr>
                </a:solidFill>
              </a:rPr>
              <a:t>emocijos</a:t>
            </a:r>
            <a:r>
              <a:rPr lang="en-CA" b="1" dirty="0">
                <a:solidFill>
                  <a:schemeClr val="accent6">
                    <a:lumMod val="20000"/>
                    <a:lumOff val="80000"/>
                  </a:schemeClr>
                </a:solidFill>
              </a:rPr>
              <a:t>. </a:t>
            </a:r>
          </a:p>
          <a:p>
            <a:pPr>
              <a:lnSpc>
                <a:spcPct val="250000"/>
              </a:lnSpc>
            </a:pPr>
            <a:r>
              <a:rPr lang="en-CA" b="1" dirty="0" err="1">
                <a:solidFill>
                  <a:schemeClr val="accent6">
                    <a:lumMod val="20000"/>
                    <a:lumOff val="80000"/>
                  </a:schemeClr>
                </a:solidFill>
              </a:rPr>
              <a:t>Koncentracijos</a:t>
            </a:r>
            <a:r>
              <a:rPr lang="en-CA" b="1" dirty="0">
                <a:solidFill>
                  <a:schemeClr val="accent6">
                    <a:lumMod val="20000"/>
                    <a:lumOff val="80000"/>
                  </a:schemeClr>
                </a:solidFill>
              </a:rPr>
              <a:t> </a:t>
            </a:r>
            <a:r>
              <a:rPr lang="en-CA" b="1" dirty="0" err="1">
                <a:solidFill>
                  <a:schemeClr val="accent6">
                    <a:lumMod val="20000"/>
                    <a:lumOff val="80000"/>
                  </a:schemeClr>
                </a:solidFill>
              </a:rPr>
              <a:t>stoka</a:t>
            </a:r>
            <a:r>
              <a:rPr lang="en-CA" b="1" dirty="0">
                <a:solidFill>
                  <a:schemeClr val="accent6">
                    <a:lumMod val="20000"/>
                    <a:lumOff val="80000"/>
                  </a:schemeClr>
                </a:solidFill>
              </a:rPr>
              <a:t> </a:t>
            </a:r>
            <a:r>
              <a:rPr lang="en-CA" dirty="0">
                <a:solidFill>
                  <a:schemeClr val="accent6">
                    <a:lumMod val="20000"/>
                    <a:lumOff val="80000"/>
                  </a:schemeClr>
                </a:solidFill>
              </a:rPr>
              <a:t>(</a:t>
            </a:r>
            <a:r>
              <a:rPr lang="en-CA" dirty="0" err="1">
                <a:solidFill>
                  <a:schemeClr val="accent6">
                    <a:lumMod val="20000"/>
                    <a:lumOff val="80000"/>
                  </a:schemeClr>
                </a:solidFill>
              </a:rPr>
              <a:t>pvz</a:t>
            </a:r>
            <a:r>
              <a:rPr lang="en-CA" dirty="0">
                <a:solidFill>
                  <a:schemeClr val="accent6">
                    <a:lumMod val="20000"/>
                    <a:lumOff val="80000"/>
                  </a:schemeClr>
                </a:solidFill>
              </a:rPr>
              <a:t>., </a:t>
            </a:r>
            <a:r>
              <a:rPr lang="en-CA" dirty="0" err="1">
                <a:solidFill>
                  <a:schemeClr val="accent6">
                    <a:lumMod val="20000"/>
                    <a:lumOff val="80000"/>
                  </a:schemeClr>
                </a:solidFill>
              </a:rPr>
              <a:t>daug</a:t>
            </a:r>
            <a:r>
              <a:rPr lang="en-CA" dirty="0">
                <a:solidFill>
                  <a:schemeClr val="accent6">
                    <a:lumMod val="20000"/>
                    <a:lumOff val="80000"/>
                  </a:schemeClr>
                </a:solidFill>
              </a:rPr>
              <a:t> </a:t>
            </a:r>
            <a:r>
              <a:rPr lang="en-CA" dirty="0" err="1">
                <a:solidFill>
                  <a:schemeClr val="accent6">
                    <a:lumMod val="20000"/>
                    <a:lumOff val="80000"/>
                  </a:schemeClr>
                </a:solidFill>
              </a:rPr>
              <a:t>skirtingų</a:t>
            </a:r>
            <a:r>
              <a:rPr lang="en-CA" dirty="0">
                <a:solidFill>
                  <a:schemeClr val="accent6">
                    <a:lumMod val="20000"/>
                    <a:lumOff val="80000"/>
                  </a:schemeClr>
                </a:solidFill>
              </a:rPr>
              <a:t> </a:t>
            </a:r>
            <a:r>
              <a:rPr lang="en-CA" dirty="0" err="1">
                <a:solidFill>
                  <a:schemeClr val="accent6">
                    <a:lumMod val="20000"/>
                    <a:lumOff val="80000"/>
                  </a:schemeClr>
                </a:solidFill>
              </a:rPr>
              <a:t>darbų</a:t>
            </a:r>
            <a:r>
              <a:rPr lang="en-CA" dirty="0">
                <a:solidFill>
                  <a:schemeClr val="accent6">
                    <a:lumMod val="20000"/>
                    <a:lumOff val="80000"/>
                  </a:schemeClr>
                </a:solidFill>
              </a:rPr>
              <a:t>, </a:t>
            </a:r>
            <a:r>
              <a:rPr lang="en-CA" dirty="0" err="1">
                <a:solidFill>
                  <a:schemeClr val="accent6">
                    <a:lumMod val="20000"/>
                    <a:lumOff val="80000"/>
                  </a:schemeClr>
                </a:solidFill>
              </a:rPr>
              <a:t>atliekamų</a:t>
            </a:r>
            <a:r>
              <a:rPr lang="en-CA" dirty="0">
                <a:solidFill>
                  <a:schemeClr val="accent6">
                    <a:lumMod val="20000"/>
                    <a:lumOff val="80000"/>
                  </a:schemeClr>
                </a:solidFill>
              </a:rPr>
              <a:t> </a:t>
            </a:r>
            <a:r>
              <a:rPr lang="en-CA" dirty="0" err="1">
                <a:solidFill>
                  <a:schemeClr val="accent6">
                    <a:lumMod val="20000"/>
                    <a:lumOff val="80000"/>
                  </a:schemeClr>
                </a:solidFill>
              </a:rPr>
              <a:t>vienu</a:t>
            </a:r>
            <a:r>
              <a:rPr lang="en-CA" dirty="0">
                <a:solidFill>
                  <a:schemeClr val="accent6">
                    <a:lumMod val="20000"/>
                    <a:lumOff val="80000"/>
                  </a:schemeClr>
                </a:solidFill>
              </a:rPr>
              <a:t> </a:t>
            </a:r>
            <a:r>
              <a:rPr lang="en-CA" dirty="0" err="1">
                <a:solidFill>
                  <a:schemeClr val="accent6">
                    <a:lumMod val="20000"/>
                    <a:lumOff val="80000"/>
                  </a:schemeClr>
                </a:solidFill>
              </a:rPr>
              <a:t>metu</a:t>
            </a:r>
            <a:r>
              <a:rPr lang="en-CA" dirty="0">
                <a:solidFill>
                  <a:schemeClr val="accent6">
                    <a:lumMod val="20000"/>
                    <a:lumOff val="80000"/>
                  </a:schemeClr>
                </a:solidFill>
              </a:rPr>
              <a:t>).</a:t>
            </a:r>
          </a:p>
          <a:p>
            <a:pPr>
              <a:lnSpc>
                <a:spcPct val="250000"/>
              </a:lnSpc>
            </a:pPr>
            <a:r>
              <a:rPr lang="en-CA" b="1" dirty="0" err="1" smtClean="0">
                <a:solidFill>
                  <a:schemeClr val="accent6">
                    <a:lumMod val="20000"/>
                    <a:lumOff val="80000"/>
                  </a:schemeClr>
                </a:solidFill>
              </a:rPr>
              <a:t>Bendravimo</a:t>
            </a:r>
            <a:r>
              <a:rPr lang="en-CA" b="1" dirty="0" smtClean="0">
                <a:solidFill>
                  <a:schemeClr val="accent6">
                    <a:lumMod val="20000"/>
                    <a:lumOff val="80000"/>
                  </a:schemeClr>
                </a:solidFill>
              </a:rPr>
              <a:t> </a:t>
            </a:r>
            <a:r>
              <a:rPr lang="en-CA" b="1" dirty="0" err="1" smtClean="0">
                <a:solidFill>
                  <a:schemeClr val="accent6">
                    <a:lumMod val="20000"/>
                    <a:lumOff val="80000"/>
                  </a:schemeClr>
                </a:solidFill>
              </a:rPr>
              <a:t>neatitikimas</a:t>
            </a:r>
            <a:r>
              <a:rPr lang="en-CA" b="1" dirty="0" smtClean="0">
                <a:solidFill>
                  <a:schemeClr val="accent6">
                    <a:lumMod val="20000"/>
                    <a:lumOff val="80000"/>
                  </a:schemeClr>
                </a:solidFill>
              </a:rPr>
              <a:t> </a:t>
            </a:r>
            <a:r>
              <a:rPr lang="en-CA" dirty="0" smtClean="0">
                <a:solidFill>
                  <a:schemeClr val="accent6">
                    <a:lumMod val="20000"/>
                    <a:lumOff val="80000"/>
                  </a:schemeClr>
                </a:solidFill>
              </a:rPr>
              <a:t>(</a:t>
            </a:r>
            <a:r>
              <a:rPr lang="en-CA" dirty="0" err="1" smtClean="0">
                <a:solidFill>
                  <a:schemeClr val="accent6">
                    <a:lumMod val="20000"/>
                    <a:lumOff val="80000"/>
                  </a:schemeClr>
                </a:solidFill>
              </a:rPr>
              <a:t>informacija</a:t>
            </a:r>
            <a:r>
              <a:rPr lang="en-CA" dirty="0" smtClean="0">
                <a:solidFill>
                  <a:schemeClr val="accent6">
                    <a:lumMod val="20000"/>
                    <a:lumOff val="80000"/>
                  </a:schemeClr>
                </a:solidFill>
              </a:rPr>
              <a:t> </a:t>
            </a:r>
            <a:r>
              <a:rPr lang="en-CA" dirty="0" err="1" smtClean="0">
                <a:solidFill>
                  <a:schemeClr val="accent6">
                    <a:lumMod val="20000"/>
                    <a:lumOff val="80000"/>
                  </a:schemeClr>
                </a:solidFill>
              </a:rPr>
              <a:t>žodžias</a:t>
            </a:r>
            <a:r>
              <a:rPr lang="en-CA" dirty="0" smtClean="0">
                <a:solidFill>
                  <a:schemeClr val="accent6">
                    <a:lumMod val="20000"/>
                    <a:lumOff val="80000"/>
                  </a:schemeClr>
                </a:solidFill>
              </a:rPr>
              <a:t> </a:t>
            </a:r>
            <a:r>
              <a:rPr lang="en-CA" dirty="0" err="1" smtClean="0">
                <a:solidFill>
                  <a:schemeClr val="accent6">
                    <a:lumMod val="20000"/>
                    <a:lumOff val="80000"/>
                  </a:schemeClr>
                </a:solidFill>
              </a:rPr>
              <a:t>ir</a:t>
            </a:r>
            <a:r>
              <a:rPr lang="en-CA" dirty="0" smtClean="0">
                <a:solidFill>
                  <a:schemeClr val="accent6">
                    <a:lumMod val="20000"/>
                    <a:lumOff val="80000"/>
                  </a:schemeClr>
                </a:solidFill>
              </a:rPr>
              <a:t> </a:t>
            </a:r>
            <a:r>
              <a:rPr lang="en-CA" dirty="0" err="1" smtClean="0">
                <a:solidFill>
                  <a:schemeClr val="accent6">
                    <a:lumMod val="20000"/>
                    <a:lumOff val="80000"/>
                  </a:schemeClr>
                </a:solidFill>
              </a:rPr>
              <a:t>kūno</a:t>
            </a:r>
            <a:r>
              <a:rPr lang="en-CA" dirty="0" smtClean="0">
                <a:solidFill>
                  <a:schemeClr val="accent6">
                    <a:lumMod val="20000"/>
                    <a:lumOff val="80000"/>
                  </a:schemeClr>
                </a:solidFill>
              </a:rPr>
              <a:t> </a:t>
            </a:r>
            <a:r>
              <a:rPr lang="en-CA" dirty="0" err="1" smtClean="0">
                <a:solidFill>
                  <a:schemeClr val="accent6">
                    <a:lumMod val="20000"/>
                    <a:lumOff val="80000"/>
                  </a:schemeClr>
                </a:solidFill>
              </a:rPr>
              <a:t>kalba</a:t>
            </a:r>
            <a:r>
              <a:rPr lang="en-CA" dirty="0" smtClean="0">
                <a:solidFill>
                  <a:schemeClr val="accent6">
                    <a:lumMod val="20000"/>
                    <a:lumOff val="80000"/>
                  </a:schemeClr>
                </a:solidFill>
              </a:rPr>
              <a:t> </a:t>
            </a:r>
            <a:r>
              <a:rPr lang="en-CA" dirty="0" err="1" smtClean="0">
                <a:solidFill>
                  <a:schemeClr val="accent6">
                    <a:lumMod val="20000"/>
                    <a:lumOff val="80000"/>
                  </a:schemeClr>
                </a:solidFill>
              </a:rPr>
              <a:t>nesutampa</a:t>
            </a:r>
            <a:r>
              <a:rPr lang="en-CA" dirty="0" smtClean="0">
                <a:solidFill>
                  <a:schemeClr val="accent6">
                    <a:lumMod val="20000"/>
                    <a:lumOff val="80000"/>
                  </a:schemeClr>
                </a:solidFill>
              </a:rPr>
              <a:t>). </a:t>
            </a:r>
            <a:endParaRPr lang="en-CA" dirty="0">
              <a:solidFill>
                <a:schemeClr val="accent6">
                  <a:lumMod val="20000"/>
                  <a:lumOff val="80000"/>
                </a:schemeClr>
              </a:solidFill>
            </a:endParaRPr>
          </a:p>
          <a:p>
            <a:pPr>
              <a:lnSpc>
                <a:spcPct val="250000"/>
              </a:lnSpc>
            </a:pPr>
            <a:r>
              <a:rPr lang="en-CA" b="1" dirty="0" err="1">
                <a:solidFill>
                  <a:schemeClr val="accent6">
                    <a:lumMod val="20000"/>
                    <a:lumOff val="80000"/>
                  </a:schemeClr>
                </a:solidFill>
              </a:rPr>
              <a:t>Negatyvi</a:t>
            </a:r>
            <a:r>
              <a:rPr lang="en-CA" b="1" dirty="0">
                <a:solidFill>
                  <a:schemeClr val="accent6">
                    <a:lumMod val="20000"/>
                    <a:lumOff val="80000"/>
                  </a:schemeClr>
                </a:solidFill>
              </a:rPr>
              <a:t> </a:t>
            </a:r>
            <a:r>
              <a:rPr lang="en-CA" b="1" dirty="0" err="1">
                <a:solidFill>
                  <a:schemeClr val="accent6">
                    <a:lumMod val="20000"/>
                    <a:lumOff val="80000"/>
                  </a:schemeClr>
                </a:solidFill>
              </a:rPr>
              <a:t>kūno</a:t>
            </a:r>
            <a:r>
              <a:rPr lang="en-CA" b="1" dirty="0">
                <a:solidFill>
                  <a:schemeClr val="accent6">
                    <a:lumMod val="20000"/>
                    <a:lumOff val="80000"/>
                  </a:schemeClr>
                </a:solidFill>
              </a:rPr>
              <a:t> </a:t>
            </a:r>
            <a:r>
              <a:rPr lang="en-CA" b="1" dirty="0" err="1">
                <a:solidFill>
                  <a:schemeClr val="accent6">
                    <a:lumMod val="20000"/>
                    <a:lumOff val="80000"/>
                  </a:schemeClr>
                </a:solidFill>
              </a:rPr>
              <a:t>kalba</a:t>
            </a:r>
            <a:r>
              <a:rPr lang="en-CA" b="1" dirty="0">
                <a:solidFill>
                  <a:schemeClr val="accent6">
                    <a:lumMod val="20000"/>
                    <a:lumOff val="80000"/>
                  </a:schemeClr>
                </a:solidFill>
              </a:rPr>
              <a:t> (</a:t>
            </a:r>
            <a:r>
              <a:rPr lang="en-CA" b="1" dirty="0" err="1" smtClean="0">
                <a:solidFill>
                  <a:schemeClr val="accent6">
                    <a:lumMod val="20000"/>
                    <a:lumOff val="80000"/>
                  </a:schemeClr>
                </a:solidFill>
              </a:rPr>
              <a:t>kaltinanti</a:t>
            </a:r>
            <a:r>
              <a:rPr lang="en-CA" b="1" dirty="0" smtClean="0">
                <a:solidFill>
                  <a:schemeClr val="accent6">
                    <a:lumMod val="20000"/>
                    <a:lumOff val="80000"/>
                  </a:schemeClr>
                </a:solidFill>
              </a:rPr>
              <a:t> </a:t>
            </a:r>
            <a:r>
              <a:rPr lang="en-CA" b="1" dirty="0" err="1" smtClean="0">
                <a:solidFill>
                  <a:schemeClr val="accent6">
                    <a:lumMod val="20000"/>
                    <a:lumOff val="80000"/>
                  </a:schemeClr>
                </a:solidFill>
              </a:rPr>
              <a:t>pacientą</a:t>
            </a:r>
            <a:r>
              <a:rPr lang="en-CA" b="1" dirty="0" smtClean="0">
                <a:solidFill>
                  <a:schemeClr val="accent6">
                    <a:lumMod val="20000"/>
                    <a:lumOff val="80000"/>
                  </a:schemeClr>
                </a:solidFill>
              </a:rPr>
              <a:t>).</a:t>
            </a:r>
            <a:r>
              <a:rPr lang="en-CA" b="1" dirty="0">
                <a:solidFill>
                  <a:schemeClr val="accent6">
                    <a:lumMod val="20000"/>
                    <a:lumOff val="80000"/>
                  </a:schemeClr>
                </a:solidFill>
              </a:rPr>
              <a:t> </a:t>
            </a:r>
            <a:endParaRPr lang="en-CA" dirty="0">
              <a:solidFill>
                <a:schemeClr val="accent6">
                  <a:lumMod val="20000"/>
                  <a:lumOff val="80000"/>
                </a:schemeClr>
              </a:solidFill>
            </a:endParaRPr>
          </a:p>
        </p:txBody>
      </p:sp>
    </p:spTree>
    <p:extLst>
      <p:ext uri="{BB962C8B-B14F-4D97-AF65-F5344CB8AC3E}">
        <p14:creationId xmlns:p14="http://schemas.microsoft.com/office/powerpoint/2010/main" val="346686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42" y="205468"/>
            <a:ext cx="7231743" cy="1325563"/>
          </a:xfrm>
        </p:spPr>
        <p:txBody>
          <a:bodyPr>
            <a:normAutofit/>
          </a:bodyPr>
          <a:lstStyle/>
          <a:p>
            <a:r>
              <a:rPr lang="en-US" sz="4000" b="1" dirty="0">
                <a:solidFill>
                  <a:schemeClr val="accent6">
                    <a:lumMod val="40000"/>
                    <a:lumOff val="60000"/>
                  </a:schemeClr>
                </a:solidFill>
              </a:rPr>
              <a:t>“CLASS”  </a:t>
            </a:r>
            <a:r>
              <a:rPr lang="en-US" sz="4000" b="1" dirty="0" err="1">
                <a:solidFill>
                  <a:schemeClr val="accent6">
                    <a:lumMod val="40000"/>
                    <a:lumOff val="60000"/>
                  </a:schemeClr>
                </a:solidFill>
              </a:rPr>
              <a:t>Strategija</a:t>
            </a:r>
            <a:r>
              <a:rPr lang="en-US" sz="4000" b="1" dirty="0">
                <a:solidFill>
                  <a:schemeClr val="accent6">
                    <a:lumMod val="40000"/>
                    <a:lumOff val="60000"/>
                  </a:schemeClr>
                </a:solidFill>
              </a:rPr>
              <a:t> </a:t>
            </a:r>
            <a:endParaRPr lang="en-CA" sz="4000" b="1" dirty="0">
              <a:solidFill>
                <a:schemeClr val="accent6">
                  <a:lumMod val="40000"/>
                  <a:lumOff val="60000"/>
                </a:schemeClr>
              </a:solidFill>
            </a:endParaRPr>
          </a:p>
        </p:txBody>
      </p:sp>
      <p:sp>
        <p:nvSpPr>
          <p:cNvPr id="3" name="Content Placeholder 2"/>
          <p:cNvSpPr>
            <a:spLocks noGrp="1"/>
          </p:cNvSpPr>
          <p:nvPr>
            <p:ph idx="1"/>
          </p:nvPr>
        </p:nvSpPr>
        <p:spPr>
          <a:xfrm>
            <a:off x="619550" y="1112576"/>
            <a:ext cx="10318258" cy="5376092"/>
          </a:xfrm>
        </p:spPr>
        <p:txBody>
          <a:bodyPr>
            <a:normAutofit/>
          </a:bodyPr>
          <a:lstStyle/>
          <a:p>
            <a:pPr>
              <a:lnSpc>
                <a:spcPct val="150000"/>
              </a:lnSpc>
            </a:pPr>
            <a:r>
              <a:rPr lang="en-GB" sz="3600" b="1" dirty="0" smtClean="0">
                <a:solidFill>
                  <a:schemeClr val="bg2"/>
                </a:solidFill>
              </a:rPr>
              <a:t>C</a:t>
            </a:r>
            <a:r>
              <a:rPr lang="en-GB" dirty="0" smtClean="0">
                <a:solidFill>
                  <a:schemeClr val="bg2"/>
                </a:solidFill>
              </a:rPr>
              <a:t>ontext: </a:t>
            </a:r>
            <a:r>
              <a:rPr lang="en-GB" dirty="0" err="1" smtClean="0">
                <a:solidFill>
                  <a:schemeClr val="bg2"/>
                </a:solidFill>
              </a:rPr>
              <a:t>Draugiška</a:t>
            </a:r>
            <a:r>
              <a:rPr lang="en-GB" dirty="0" smtClean="0">
                <a:solidFill>
                  <a:schemeClr val="bg2"/>
                </a:solidFill>
              </a:rPr>
              <a:t> g</a:t>
            </a:r>
            <a:r>
              <a:rPr lang="en-US" dirty="0" err="1" smtClean="0">
                <a:solidFill>
                  <a:schemeClr val="bg2"/>
                </a:solidFill>
              </a:rPr>
              <a:t>ydymo</a:t>
            </a:r>
            <a:r>
              <a:rPr lang="en-US" dirty="0" smtClean="0">
                <a:solidFill>
                  <a:schemeClr val="bg2"/>
                </a:solidFill>
              </a:rPr>
              <a:t> </a:t>
            </a:r>
            <a:r>
              <a:rPr lang="en-US" dirty="0" err="1">
                <a:solidFill>
                  <a:schemeClr val="bg2"/>
                </a:solidFill>
              </a:rPr>
              <a:t>įstaigos</a:t>
            </a:r>
            <a:r>
              <a:rPr lang="en-US" dirty="0">
                <a:solidFill>
                  <a:schemeClr val="bg2"/>
                </a:solidFill>
              </a:rPr>
              <a:t> </a:t>
            </a:r>
            <a:r>
              <a:rPr lang="en-US" dirty="0" err="1" smtClean="0">
                <a:solidFill>
                  <a:schemeClr val="bg2"/>
                </a:solidFill>
              </a:rPr>
              <a:t>aplinka</a:t>
            </a:r>
            <a:r>
              <a:rPr lang="en-US" dirty="0" smtClean="0">
                <a:solidFill>
                  <a:schemeClr val="bg2"/>
                </a:solidFill>
              </a:rPr>
              <a:t>.</a:t>
            </a:r>
            <a:endParaRPr lang="en-US" dirty="0">
              <a:solidFill>
                <a:schemeClr val="bg2"/>
              </a:solidFill>
            </a:endParaRPr>
          </a:p>
          <a:p>
            <a:pPr>
              <a:lnSpc>
                <a:spcPct val="150000"/>
              </a:lnSpc>
            </a:pPr>
            <a:r>
              <a:rPr lang="en-GB" sz="3600" b="1" dirty="0" smtClean="0">
                <a:solidFill>
                  <a:schemeClr val="bg2"/>
                </a:solidFill>
              </a:rPr>
              <a:t>L</a:t>
            </a:r>
            <a:r>
              <a:rPr lang="en-GB" dirty="0" smtClean="0">
                <a:solidFill>
                  <a:schemeClr val="bg2"/>
                </a:solidFill>
              </a:rPr>
              <a:t>istening: </a:t>
            </a:r>
            <a:r>
              <a:rPr lang="en-GB" dirty="0" err="1" smtClean="0">
                <a:solidFill>
                  <a:schemeClr val="bg2"/>
                </a:solidFill>
              </a:rPr>
              <a:t>Tinkami</a:t>
            </a:r>
            <a:r>
              <a:rPr lang="en-GB" dirty="0" smtClean="0">
                <a:solidFill>
                  <a:schemeClr val="bg2"/>
                </a:solidFill>
              </a:rPr>
              <a:t> </a:t>
            </a:r>
            <a:r>
              <a:rPr lang="en-US" dirty="0" err="1" smtClean="0">
                <a:solidFill>
                  <a:schemeClr val="bg2"/>
                </a:solidFill>
              </a:rPr>
              <a:t>odontologo</a:t>
            </a:r>
            <a:r>
              <a:rPr lang="en-US" dirty="0" smtClean="0">
                <a:solidFill>
                  <a:schemeClr val="bg2"/>
                </a:solidFill>
              </a:rPr>
              <a:t> </a:t>
            </a:r>
            <a:r>
              <a:rPr lang="en-US" dirty="0" err="1">
                <a:solidFill>
                  <a:schemeClr val="bg2"/>
                </a:solidFill>
              </a:rPr>
              <a:t>klausymosi</a:t>
            </a:r>
            <a:r>
              <a:rPr lang="en-US" dirty="0">
                <a:solidFill>
                  <a:schemeClr val="bg2"/>
                </a:solidFill>
              </a:rPr>
              <a:t> ir </a:t>
            </a:r>
            <a:r>
              <a:rPr lang="en-US" dirty="0" err="1">
                <a:solidFill>
                  <a:schemeClr val="bg2"/>
                </a:solidFill>
              </a:rPr>
              <a:t>kalbėjimo</a:t>
            </a:r>
            <a:r>
              <a:rPr lang="en-US" dirty="0">
                <a:solidFill>
                  <a:schemeClr val="bg2"/>
                </a:solidFill>
              </a:rPr>
              <a:t> </a:t>
            </a:r>
            <a:r>
              <a:rPr lang="en-US" dirty="0" err="1">
                <a:solidFill>
                  <a:schemeClr val="bg2"/>
                </a:solidFill>
              </a:rPr>
              <a:t>įgūdžiai</a:t>
            </a:r>
            <a:r>
              <a:rPr lang="en-US" dirty="0">
                <a:solidFill>
                  <a:schemeClr val="bg2"/>
                </a:solidFill>
              </a:rPr>
              <a:t>.</a:t>
            </a:r>
          </a:p>
          <a:p>
            <a:pPr>
              <a:lnSpc>
                <a:spcPct val="150000"/>
              </a:lnSpc>
            </a:pPr>
            <a:r>
              <a:rPr lang="en-US" sz="3600" b="1" dirty="0" smtClean="0">
                <a:solidFill>
                  <a:schemeClr val="bg2"/>
                </a:solidFill>
              </a:rPr>
              <a:t>A</a:t>
            </a:r>
            <a:r>
              <a:rPr lang="en-US" dirty="0" smtClean="0">
                <a:solidFill>
                  <a:schemeClr val="bg2"/>
                </a:solidFill>
              </a:rPr>
              <a:t>cknowledgement: </a:t>
            </a:r>
            <a:r>
              <a:rPr lang="en-US" dirty="0" err="1" smtClean="0">
                <a:solidFill>
                  <a:schemeClr val="bg2"/>
                </a:solidFill>
              </a:rPr>
              <a:t>Paciento</a:t>
            </a:r>
            <a:r>
              <a:rPr lang="en-US" dirty="0" smtClean="0">
                <a:solidFill>
                  <a:schemeClr val="bg2"/>
                </a:solidFill>
              </a:rPr>
              <a:t> </a:t>
            </a:r>
            <a:r>
              <a:rPr lang="en-US" dirty="0" err="1">
                <a:solidFill>
                  <a:schemeClr val="bg2"/>
                </a:solidFill>
              </a:rPr>
              <a:t>jausmų</a:t>
            </a:r>
            <a:r>
              <a:rPr lang="en-US" dirty="0">
                <a:solidFill>
                  <a:schemeClr val="bg2"/>
                </a:solidFill>
              </a:rPr>
              <a:t> </a:t>
            </a:r>
            <a:r>
              <a:rPr lang="en-US" dirty="0" err="1" smtClean="0">
                <a:solidFill>
                  <a:schemeClr val="bg2"/>
                </a:solidFill>
              </a:rPr>
              <a:t>ir</a:t>
            </a:r>
            <a:r>
              <a:rPr lang="en-US" dirty="0" smtClean="0">
                <a:solidFill>
                  <a:schemeClr val="bg2"/>
                </a:solidFill>
              </a:rPr>
              <a:t> </a:t>
            </a:r>
            <a:r>
              <a:rPr lang="en-US" dirty="0" err="1" smtClean="0">
                <a:solidFill>
                  <a:schemeClr val="bg2"/>
                </a:solidFill>
              </a:rPr>
              <a:t>vertybi</a:t>
            </a:r>
            <a:r>
              <a:rPr lang="lt-LT" dirty="0" smtClean="0">
                <a:solidFill>
                  <a:schemeClr val="bg2"/>
                </a:solidFill>
              </a:rPr>
              <a:t>ų</a:t>
            </a:r>
            <a:r>
              <a:rPr lang="en-CA" dirty="0" smtClean="0">
                <a:solidFill>
                  <a:schemeClr val="bg2"/>
                </a:solidFill>
              </a:rPr>
              <a:t> </a:t>
            </a:r>
            <a:r>
              <a:rPr lang="en-US" dirty="0" err="1" smtClean="0">
                <a:solidFill>
                  <a:schemeClr val="bg2"/>
                </a:solidFill>
              </a:rPr>
              <a:t>pripažinimas</a:t>
            </a:r>
            <a:r>
              <a:rPr lang="en-US" dirty="0">
                <a:solidFill>
                  <a:schemeClr val="bg2"/>
                </a:solidFill>
              </a:rPr>
              <a:t>.</a:t>
            </a:r>
          </a:p>
          <a:p>
            <a:pPr>
              <a:lnSpc>
                <a:spcPct val="150000"/>
              </a:lnSpc>
            </a:pPr>
            <a:r>
              <a:rPr lang="en-GB" sz="3600" b="1" dirty="0" smtClean="0">
                <a:solidFill>
                  <a:schemeClr val="bg2"/>
                </a:solidFill>
              </a:rPr>
              <a:t>S</a:t>
            </a:r>
            <a:r>
              <a:rPr lang="en-GB" dirty="0" smtClean="0">
                <a:solidFill>
                  <a:schemeClr val="bg2"/>
                </a:solidFill>
              </a:rPr>
              <a:t>trategy: </a:t>
            </a:r>
            <a:r>
              <a:rPr lang="en-US" dirty="0" smtClean="0">
                <a:solidFill>
                  <a:schemeClr val="bg2"/>
                </a:solidFill>
              </a:rPr>
              <a:t>Su </a:t>
            </a:r>
            <a:r>
              <a:rPr lang="en-US" dirty="0" err="1">
                <a:solidFill>
                  <a:schemeClr val="bg2"/>
                </a:solidFill>
              </a:rPr>
              <a:t>pacientu</a:t>
            </a:r>
            <a:r>
              <a:rPr lang="en-US" dirty="0">
                <a:solidFill>
                  <a:schemeClr val="bg2"/>
                </a:solidFill>
              </a:rPr>
              <a:t> </a:t>
            </a:r>
            <a:r>
              <a:rPr lang="en-US" dirty="0" err="1" smtClean="0">
                <a:solidFill>
                  <a:schemeClr val="bg2"/>
                </a:solidFill>
              </a:rPr>
              <a:t>pasirinkta</a:t>
            </a:r>
            <a:r>
              <a:rPr lang="en-US" dirty="0" smtClean="0">
                <a:solidFill>
                  <a:schemeClr val="bg2"/>
                </a:solidFill>
              </a:rPr>
              <a:t> </a:t>
            </a:r>
            <a:r>
              <a:rPr lang="en-US" dirty="0" err="1" smtClean="0">
                <a:solidFill>
                  <a:schemeClr val="bg2"/>
                </a:solidFill>
              </a:rPr>
              <a:t>ir</a:t>
            </a:r>
            <a:r>
              <a:rPr lang="en-US" dirty="0" smtClean="0">
                <a:solidFill>
                  <a:schemeClr val="bg2"/>
                </a:solidFill>
              </a:rPr>
              <a:t> </a:t>
            </a:r>
            <a:r>
              <a:rPr lang="en-US" dirty="0" err="1" smtClean="0">
                <a:solidFill>
                  <a:schemeClr val="bg2"/>
                </a:solidFill>
              </a:rPr>
              <a:t>suderinta</a:t>
            </a:r>
            <a:r>
              <a:rPr lang="en-US" dirty="0" smtClean="0">
                <a:solidFill>
                  <a:schemeClr val="bg2"/>
                </a:solidFill>
              </a:rPr>
              <a:t> </a:t>
            </a:r>
            <a:r>
              <a:rPr lang="en-US" dirty="0" err="1" smtClean="0">
                <a:solidFill>
                  <a:schemeClr val="bg2"/>
                </a:solidFill>
              </a:rPr>
              <a:t>gydymo</a:t>
            </a:r>
            <a:r>
              <a:rPr lang="en-US" dirty="0" smtClean="0">
                <a:solidFill>
                  <a:schemeClr val="bg2"/>
                </a:solidFill>
              </a:rPr>
              <a:t> </a:t>
            </a:r>
            <a:r>
              <a:rPr lang="en-US" dirty="0" err="1" smtClean="0">
                <a:solidFill>
                  <a:schemeClr val="bg2"/>
                </a:solidFill>
              </a:rPr>
              <a:t>strategija</a:t>
            </a:r>
            <a:r>
              <a:rPr lang="en-US" dirty="0" smtClean="0">
                <a:solidFill>
                  <a:schemeClr val="bg2"/>
                </a:solidFill>
              </a:rPr>
              <a:t>. </a:t>
            </a:r>
            <a:endParaRPr lang="en-US" dirty="0">
              <a:solidFill>
                <a:schemeClr val="bg2"/>
              </a:solidFill>
            </a:endParaRPr>
          </a:p>
          <a:p>
            <a:pPr>
              <a:lnSpc>
                <a:spcPct val="150000"/>
              </a:lnSpc>
            </a:pPr>
            <a:r>
              <a:rPr lang="en-US" sz="4000" b="1" dirty="0" smtClean="0">
                <a:solidFill>
                  <a:schemeClr val="bg2"/>
                </a:solidFill>
              </a:rPr>
              <a:t>S</a:t>
            </a:r>
            <a:r>
              <a:rPr lang="en-US" dirty="0" smtClean="0">
                <a:solidFill>
                  <a:schemeClr val="bg2"/>
                </a:solidFill>
              </a:rPr>
              <a:t>ummarize: </a:t>
            </a:r>
            <a:r>
              <a:rPr lang="en-US" dirty="0" err="1">
                <a:solidFill>
                  <a:schemeClr val="bg2"/>
                </a:solidFill>
              </a:rPr>
              <a:t>G</a:t>
            </a:r>
            <a:r>
              <a:rPr lang="en-US" dirty="0" err="1" smtClean="0">
                <a:solidFill>
                  <a:schemeClr val="bg2"/>
                </a:solidFill>
              </a:rPr>
              <a:t>ydymo</a:t>
            </a:r>
            <a:r>
              <a:rPr lang="en-US" dirty="0" smtClean="0">
                <a:solidFill>
                  <a:schemeClr val="bg2"/>
                </a:solidFill>
              </a:rPr>
              <a:t> </a:t>
            </a:r>
            <a:r>
              <a:rPr lang="en-US" dirty="0">
                <a:solidFill>
                  <a:schemeClr val="bg2"/>
                </a:solidFill>
              </a:rPr>
              <a:t>ir </a:t>
            </a:r>
            <a:r>
              <a:rPr lang="en-US" dirty="0" err="1">
                <a:solidFill>
                  <a:schemeClr val="bg2"/>
                </a:solidFill>
              </a:rPr>
              <a:t>prevencijos</a:t>
            </a:r>
            <a:r>
              <a:rPr lang="en-US" dirty="0">
                <a:solidFill>
                  <a:schemeClr val="bg2"/>
                </a:solidFill>
              </a:rPr>
              <a:t> </a:t>
            </a:r>
            <a:r>
              <a:rPr lang="en-US" dirty="0" err="1" smtClean="0">
                <a:solidFill>
                  <a:schemeClr val="bg2"/>
                </a:solidFill>
              </a:rPr>
              <a:t>plano</a:t>
            </a:r>
            <a:r>
              <a:rPr lang="en-US" dirty="0" smtClean="0">
                <a:solidFill>
                  <a:schemeClr val="bg2"/>
                </a:solidFill>
              </a:rPr>
              <a:t> </a:t>
            </a:r>
            <a:r>
              <a:rPr lang="en-US" dirty="0" err="1" smtClean="0">
                <a:solidFill>
                  <a:schemeClr val="bg2"/>
                </a:solidFill>
              </a:rPr>
              <a:t>apibendrinimas</a:t>
            </a:r>
            <a:r>
              <a:rPr lang="en-US" dirty="0">
                <a:solidFill>
                  <a:schemeClr val="bg2"/>
                </a:solidFill>
              </a:rPr>
              <a:t>.</a:t>
            </a:r>
            <a:endParaRPr lang="en-CA" dirty="0">
              <a:solidFill>
                <a:schemeClr val="bg2"/>
              </a:solidFill>
            </a:endParaRPr>
          </a:p>
        </p:txBody>
      </p:sp>
      <p:sp>
        <p:nvSpPr>
          <p:cNvPr id="4" name="Rectangle 3"/>
          <p:cNvSpPr/>
          <p:nvPr/>
        </p:nvSpPr>
        <p:spPr>
          <a:xfrm>
            <a:off x="89911" y="6488668"/>
            <a:ext cx="12411456" cy="369332"/>
          </a:xfrm>
          <a:prstGeom prst="rect">
            <a:avLst/>
          </a:prstGeom>
        </p:spPr>
        <p:txBody>
          <a:bodyPr wrap="square">
            <a:spAutoFit/>
          </a:bodyPr>
          <a:lstStyle/>
          <a:p>
            <a:r>
              <a:rPr lang="en-CA" i="1" dirty="0" err="1">
                <a:solidFill>
                  <a:schemeClr val="bg2"/>
                </a:solidFill>
              </a:rPr>
              <a:t>Freemcan</a:t>
            </a:r>
            <a:r>
              <a:rPr lang="en-CA" i="1" dirty="0">
                <a:solidFill>
                  <a:schemeClr val="bg2"/>
                </a:solidFill>
              </a:rPr>
              <a:t> R. Communication with Patients effectively: some practical suggestions. British Dental Journal. 187(5): 240-244. </a:t>
            </a:r>
          </a:p>
        </p:txBody>
      </p:sp>
    </p:spTree>
    <p:extLst>
      <p:ext uri="{BB962C8B-B14F-4D97-AF65-F5344CB8AC3E}">
        <p14:creationId xmlns:p14="http://schemas.microsoft.com/office/powerpoint/2010/main" val="369526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1"/>
          </p:nvPr>
        </p:nvSpPr>
        <p:spPr>
          <a:xfrm>
            <a:off x="1069258" y="3756953"/>
            <a:ext cx="3631708" cy="2490699"/>
          </a:xfrm>
        </p:spPr>
        <p:txBody>
          <a:bodyPr>
            <a:normAutofit/>
          </a:bodyPr>
          <a:lstStyle/>
          <a:p>
            <a:pPr marL="0" indent="0">
              <a:buNone/>
            </a:pPr>
            <a:r>
              <a:rPr lang="en-CA" sz="2600" dirty="0" smtClean="0">
                <a:solidFill>
                  <a:srgbClr val="00B0F0"/>
                </a:solidFill>
              </a:rPr>
              <a:t>PASIRINKITE TINKAMĄ</a:t>
            </a:r>
          </a:p>
          <a:p>
            <a:r>
              <a:rPr lang="en-CA" sz="2600" dirty="0" err="1" smtClean="0">
                <a:solidFill>
                  <a:schemeClr val="bg2"/>
                </a:solidFill>
              </a:rPr>
              <a:t>Pozą</a:t>
            </a:r>
            <a:endParaRPr lang="en-CA" sz="2600" dirty="0">
              <a:solidFill>
                <a:schemeClr val="bg2"/>
              </a:solidFill>
            </a:endParaRPr>
          </a:p>
          <a:p>
            <a:r>
              <a:rPr lang="en-CA" sz="2600" dirty="0" err="1" smtClean="0">
                <a:solidFill>
                  <a:schemeClr val="bg2"/>
                </a:solidFill>
              </a:rPr>
              <a:t>Gestus</a:t>
            </a:r>
            <a:r>
              <a:rPr lang="en-CA" sz="2600" dirty="0" smtClean="0">
                <a:solidFill>
                  <a:schemeClr val="bg2"/>
                </a:solidFill>
              </a:rPr>
              <a:t>/</a:t>
            </a:r>
            <a:r>
              <a:rPr lang="en-CA" sz="2600" dirty="0" err="1" smtClean="0">
                <a:solidFill>
                  <a:schemeClr val="bg2"/>
                </a:solidFill>
              </a:rPr>
              <a:t>judesius</a:t>
            </a:r>
            <a:r>
              <a:rPr lang="en-CA" sz="2600" dirty="0" smtClean="0">
                <a:solidFill>
                  <a:schemeClr val="bg2"/>
                </a:solidFill>
              </a:rPr>
              <a:t> </a:t>
            </a:r>
            <a:endParaRPr lang="en-CA" sz="2600" dirty="0">
              <a:solidFill>
                <a:schemeClr val="bg2"/>
              </a:solidFill>
            </a:endParaRPr>
          </a:p>
          <a:p>
            <a:r>
              <a:rPr lang="en-CA" sz="2600" dirty="0" err="1">
                <a:solidFill>
                  <a:schemeClr val="bg2"/>
                </a:solidFill>
              </a:rPr>
              <a:t>Akių</a:t>
            </a:r>
            <a:r>
              <a:rPr lang="en-CA" sz="2600" dirty="0">
                <a:solidFill>
                  <a:schemeClr val="bg2"/>
                </a:solidFill>
              </a:rPr>
              <a:t> </a:t>
            </a:r>
            <a:r>
              <a:rPr lang="en-CA" sz="2600" dirty="0" err="1">
                <a:solidFill>
                  <a:schemeClr val="bg2"/>
                </a:solidFill>
              </a:rPr>
              <a:t>kontaktą</a:t>
            </a:r>
            <a:r>
              <a:rPr lang="en-CA" sz="2600" dirty="0">
                <a:solidFill>
                  <a:schemeClr val="bg2"/>
                </a:solidFill>
              </a:rPr>
              <a:t> </a:t>
            </a:r>
          </a:p>
          <a:p>
            <a:r>
              <a:rPr lang="en-CA" altLang="en-US" sz="2600" dirty="0" err="1">
                <a:solidFill>
                  <a:schemeClr val="bg2"/>
                </a:solidFill>
              </a:rPr>
              <a:t>Veido</a:t>
            </a:r>
            <a:r>
              <a:rPr lang="en-CA" altLang="en-US" sz="2600" dirty="0">
                <a:solidFill>
                  <a:schemeClr val="bg2"/>
                </a:solidFill>
              </a:rPr>
              <a:t> </a:t>
            </a:r>
            <a:r>
              <a:rPr lang="en-CA" altLang="en-US" sz="2600" dirty="0" err="1">
                <a:solidFill>
                  <a:schemeClr val="bg2"/>
                </a:solidFill>
              </a:rPr>
              <a:t>išraišką</a:t>
            </a:r>
            <a:endParaRPr lang="en-US" altLang="en-US" sz="2600" dirty="0">
              <a:solidFill>
                <a:schemeClr val="bg2"/>
              </a:solidFill>
            </a:endParaRPr>
          </a:p>
        </p:txBody>
      </p:sp>
      <p:sp>
        <p:nvSpPr>
          <p:cNvPr id="2" name="Rectangle 1"/>
          <p:cNvSpPr/>
          <p:nvPr/>
        </p:nvSpPr>
        <p:spPr>
          <a:xfrm>
            <a:off x="1429971" y="292947"/>
            <a:ext cx="9098665" cy="707886"/>
          </a:xfrm>
          <a:prstGeom prst="rect">
            <a:avLst/>
          </a:prstGeom>
        </p:spPr>
        <p:txBody>
          <a:bodyPr wrap="square">
            <a:spAutoFit/>
          </a:bodyPr>
          <a:lstStyle/>
          <a:p>
            <a:r>
              <a:rPr lang="en-CA" sz="4000" dirty="0" smtClean="0">
                <a:solidFill>
                  <a:schemeClr val="accent6">
                    <a:lumMod val="20000"/>
                    <a:lumOff val="80000"/>
                  </a:schemeClr>
                </a:solidFill>
              </a:rPr>
              <a:t>NEVERBALINIS BENDRAVIMAS (</a:t>
            </a:r>
            <a:r>
              <a:rPr lang="en-CA" sz="4000" dirty="0" err="1" smtClean="0">
                <a:solidFill>
                  <a:schemeClr val="accent6">
                    <a:lumMod val="20000"/>
                    <a:lumOff val="80000"/>
                  </a:schemeClr>
                </a:solidFill>
              </a:rPr>
              <a:t>kūno</a:t>
            </a:r>
            <a:r>
              <a:rPr lang="en-CA" sz="4000" dirty="0" smtClean="0">
                <a:solidFill>
                  <a:schemeClr val="accent6">
                    <a:lumMod val="20000"/>
                    <a:lumOff val="80000"/>
                  </a:schemeClr>
                </a:solidFill>
              </a:rPr>
              <a:t> </a:t>
            </a:r>
            <a:r>
              <a:rPr lang="en-CA" sz="4000" dirty="0" err="1" smtClean="0">
                <a:solidFill>
                  <a:schemeClr val="accent6">
                    <a:lumMod val="20000"/>
                    <a:lumOff val="80000"/>
                  </a:schemeClr>
                </a:solidFill>
              </a:rPr>
              <a:t>kalba</a:t>
            </a:r>
            <a:r>
              <a:rPr lang="en-CA" sz="4000" dirty="0" smtClean="0">
                <a:solidFill>
                  <a:schemeClr val="accent6">
                    <a:lumMod val="20000"/>
                    <a:lumOff val="80000"/>
                  </a:schemeClr>
                </a:solidFill>
              </a:rPr>
              <a:t>)</a:t>
            </a:r>
            <a:endParaRPr lang="en-CA" sz="4000" dirty="0">
              <a:solidFill>
                <a:schemeClr val="accent6">
                  <a:lumMod val="20000"/>
                  <a:lumOff val="80000"/>
                </a:schemeClr>
              </a:solidFill>
            </a:endParaRPr>
          </a:p>
        </p:txBody>
      </p:sp>
      <p:sp>
        <p:nvSpPr>
          <p:cNvPr id="4" name="Rectangle 3"/>
          <p:cNvSpPr/>
          <p:nvPr/>
        </p:nvSpPr>
        <p:spPr>
          <a:xfrm>
            <a:off x="1069258" y="1162052"/>
            <a:ext cx="7779774" cy="2092881"/>
          </a:xfrm>
          <a:prstGeom prst="rect">
            <a:avLst/>
          </a:prstGeom>
        </p:spPr>
        <p:txBody>
          <a:bodyPr wrap="square">
            <a:spAutoFit/>
          </a:bodyPr>
          <a:lstStyle/>
          <a:p>
            <a:r>
              <a:rPr lang="en-CA" sz="2600" dirty="0">
                <a:solidFill>
                  <a:srgbClr val="00B0F0"/>
                </a:solidFill>
              </a:rPr>
              <a:t>NETINKAMAS SPECIALISTŲ ELGESYS</a:t>
            </a:r>
          </a:p>
          <a:p>
            <a:pPr marL="342900" indent="-342900">
              <a:buFont typeface="Arial" panose="020B0604020202020204" pitchFamily="34" charset="0"/>
              <a:buChar char="•"/>
            </a:pPr>
            <a:r>
              <a:rPr lang="en-CA" sz="2600" dirty="0" err="1">
                <a:solidFill>
                  <a:schemeClr val="bg2"/>
                </a:solidFill>
              </a:rPr>
              <a:t>Žiūrėjimas</a:t>
            </a:r>
            <a:r>
              <a:rPr lang="en-CA" sz="2600" dirty="0">
                <a:solidFill>
                  <a:schemeClr val="bg2"/>
                </a:solidFill>
              </a:rPr>
              <a:t> </a:t>
            </a:r>
            <a:r>
              <a:rPr lang="en-CA" sz="2600" dirty="0" err="1">
                <a:solidFill>
                  <a:schemeClr val="bg2"/>
                </a:solidFill>
              </a:rPr>
              <a:t>kitur</a:t>
            </a:r>
            <a:r>
              <a:rPr lang="en-CA" sz="2600" dirty="0">
                <a:solidFill>
                  <a:schemeClr val="bg2"/>
                </a:solidFill>
              </a:rPr>
              <a:t>, kai </a:t>
            </a:r>
            <a:r>
              <a:rPr lang="en-CA" sz="2600" dirty="0" err="1">
                <a:solidFill>
                  <a:schemeClr val="bg2"/>
                </a:solidFill>
              </a:rPr>
              <a:t>pacientas</a:t>
            </a:r>
            <a:r>
              <a:rPr lang="en-CA" sz="2600" dirty="0">
                <a:solidFill>
                  <a:schemeClr val="bg2"/>
                </a:solidFill>
              </a:rPr>
              <a:t> </a:t>
            </a:r>
            <a:r>
              <a:rPr lang="en-CA" sz="2600" dirty="0" err="1" smtClean="0">
                <a:solidFill>
                  <a:schemeClr val="bg2"/>
                </a:solidFill>
              </a:rPr>
              <a:t>atsako</a:t>
            </a:r>
            <a:r>
              <a:rPr lang="en-CA" sz="2600" dirty="0" smtClean="0">
                <a:solidFill>
                  <a:schemeClr val="bg2"/>
                </a:solidFill>
              </a:rPr>
              <a:t> </a:t>
            </a:r>
            <a:r>
              <a:rPr lang="en-CA" sz="2600" dirty="0">
                <a:solidFill>
                  <a:schemeClr val="bg2"/>
                </a:solidFill>
              </a:rPr>
              <a:t>į </a:t>
            </a:r>
            <a:r>
              <a:rPr lang="en-CA" sz="2600" dirty="0" err="1" smtClean="0">
                <a:solidFill>
                  <a:schemeClr val="bg2"/>
                </a:solidFill>
              </a:rPr>
              <a:t>jūs</a:t>
            </a:r>
            <a:r>
              <a:rPr lang="lt-LT" sz="2600" dirty="0" smtClean="0">
                <a:solidFill>
                  <a:schemeClr val="bg2"/>
                </a:solidFill>
              </a:rPr>
              <a:t>ų</a:t>
            </a:r>
            <a:r>
              <a:rPr lang="en-CA" sz="2600" dirty="0" smtClean="0">
                <a:solidFill>
                  <a:schemeClr val="bg2"/>
                </a:solidFill>
              </a:rPr>
              <a:t> </a:t>
            </a:r>
            <a:r>
              <a:rPr lang="en-CA" sz="2600" dirty="0" err="1" smtClean="0">
                <a:solidFill>
                  <a:schemeClr val="bg2"/>
                </a:solidFill>
              </a:rPr>
              <a:t>klausimus</a:t>
            </a:r>
            <a:endParaRPr lang="en-CA" sz="2600" dirty="0">
              <a:solidFill>
                <a:schemeClr val="bg2"/>
              </a:solidFill>
            </a:endParaRPr>
          </a:p>
          <a:p>
            <a:pPr marL="342900" indent="-342900">
              <a:buFont typeface="Arial" panose="020B0604020202020204" pitchFamily="34" charset="0"/>
              <a:buChar char="•"/>
            </a:pPr>
            <a:r>
              <a:rPr lang="en-CA" sz="2600" dirty="0" err="1" smtClean="0">
                <a:solidFill>
                  <a:schemeClr val="bg2"/>
                </a:solidFill>
              </a:rPr>
              <a:t>Kūprinimasis</a:t>
            </a:r>
            <a:endParaRPr lang="en-CA" sz="2600" dirty="0">
              <a:solidFill>
                <a:schemeClr val="bg2"/>
              </a:solidFill>
            </a:endParaRPr>
          </a:p>
          <a:p>
            <a:pPr marL="342900" indent="-342900">
              <a:buFont typeface="Arial" panose="020B0604020202020204" pitchFamily="34" charset="0"/>
              <a:buChar char="•"/>
            </a:pPr>
            <a:r>
              <a:rPr lang="en-CA" sz="2600" dirty="0" err="1">
                <a:solidFill>
                  <a:schemeClr val="bg2"/>
                </a:solidFill>
              </a:rPr>
              <a:t>Stovėjimas</a:t>
            </a:r>
            <a:r>
              <a:rPr lang="en-CA" sz="2600" dirty="0">
                <a:solidFill>
                  <a:schemeClr val="bg2"/>
                </a:solidFill>
              </a:rPr>
              <a:t> </a:t>
            </a:r>
            <a:r>
              <a:rPr lang="en-CA" sz="2600" dirty="0" err="1">
                <a:solidFill>
                  <a:schemeClr val="bg2"/>
                </a:solidFill>
              </a:rPr>
              <a:t>virš</a:t>
            </a:r>
            <a:r>
              <a:rPr lang="en-CA" sz="2600" dirty="0">
                <a:solidFill>
                  <a:schemeClr val="bg2"/>
                </a:solidFill>
              </a:rPr>
              <a:t> </a:t>
            </a:r>
            <a:r>
              <a:rPr lang="en-CA" sz="2600" dirty="0" err="1">
                <a:solidFill>
                  <a:schemeClr val="bg2"/>
                </a:solidFill>
              </a:rPr>
              <a:t>paciento</a:t>
            </a:r>
            <a:endParaRPr lang="en-CA" sz="2600" dirty="0">
              <a:solidFill>
                <a:schemeClr val="bg2"/>
              </a:solidFill>
            </a:endParaRPr>
          </a:p>
          <a:p>
            <a:pPr marL="342900" indent="-342900">
              <a:buFont typeface="Arial" panose="020B0604020202020204" pitchFamily="34" charset="0"/>
              <a:buChar char="•"/>
            </a:pPr>
            <a:r>
              <a:rPr lang="en-CA" sz="2600" dirty="0" err="1">
                <a:solidFill>
                  <a:schemeClr val="bg2"/>
                </a:solidFill>
              </a:rPr>
              <a:t>Sėdėjimas</a:t>
            </a:r>
            <a:r>
              <a:rPr lang="en-CA" sz="2600" dirty="0">
                <a:solidFill>
                  <a:schemeClr val="bg2"/>
                </a:solidFill>
              </a:rPr>
              <a:t> </a:t>
            </a:r>
            <a:r>
              <a:rPr lang="en-CA" sz="2600" dirty="0" err="1">
                <a:solidFill>
                  <a:schemeClr val="bg2"/>
                </a:solidFill>
              </a:rPr>
              <a:t>toliau</a:t>
            </a:r>
            <a:r>
              <a:rPr lang="en-CA" sz="2600" dirty="0">
                <a:solidFill>
                  <a:schemeClr val="bg2"/>
                </a:solidFill>
              </a:rPr>
              <a:t> </a:t>
            </a:r>
            <a:r>
              <a:rPr lang="en-CA" sz="2600" dirty="0" err="1">
                <a:solidFill>
                  <a:schemeClr val="bg2"/>
                </a:solidFill>
              </a:rPr>
              <a:t>nuo</a:t>
            </a:r>
            <a:r>
              <a:rPr lang="en-CA" sz="2600" dirty="0">
                <a:solidFill>
                  <a:schemeClr val="bg2"/>
                </a:solidFill>
              </a:rPr>
              <a:t> </a:t>
            </a:r>
            <a:r>
              <a:rPr lang="en-CA" sz="2600" dirty="0" err="1" smtClean="0">
                <a:solidFill>
                  <a:schemeClr val="bg2"/>
                </a:solidFill>
              </a:rPr>
              <a:t>paciento</a:t>
            </a:r>
            <a:endParaRPr lang="en-CA" sz="2600" dirty="0">
              <a:solidFill>
                <a:schemeClr val="bg2"/>
              </a:solidFill>
            </a:endParaRPr>
          </a:p>
        </p:txBody>
      </p:sp>
      <p:pic>
        <p:nvPicPr>
          <p:cNvPr id="5" name="Picture 4"/>
          <p:cNvPicPr>
            <a:picLocks noChangeAspect="1"/>
          </p:cNvPicPr>
          <p:nvPr/>
        </p:nvPicPr>
        <p:blipFill rotWithShape="1">
          <a:blip r:embed="rId2"/>
          <a:srcRect l="9301" r="9557"/>
          <a:stretch/>
        </p:blipFill>
        <p:spPr>
          <a:xfrm>
            <a:off x="8715648" y="2442211"/>
            <a:ext cx="2881293" cy="2840431"/>
          </a:xfrm>
          <a:prstGeom prst="rect">
            <a:avLst/>
          </a:prstGeom>
        </p:spPr>
      </p:pic>
    </p:spTree>
    <p:extLst>
      <p:ext uri="{BB962C8B-B14F-4D97-AF65-F5344CB8AC3E}">
        <p14:creationId xmlns:p14="http://schemas.microsoft.com/office/powerpoint/2010/main" val="357601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55" y="98537"/>
            <a:ext cx="11818631" cy="707886"/>
          </a:xfrm>
          <a:prstGeom prst="rect">
            <a:avLst/>
          </a:prstGeom>
        </p:spPr>
        <p:txBody>
          <a:bodyPr wrap="square">
            <a:spAutoFit/>
          </a:bodyPr>
          <a:lstStyle/>
          <a:p>
            <a:r>
              <a:rPr lang="en-CA" sz="4000" b="1" dirty="0" smtClean="0">
                <a:solidFill>
                  <a:schemeClr val="accent6">
                    <a:lumMod val="40000"/>
                    <a:lumOff val="60000"/>
                  </a:schemeClr>
                </a:solidFill>
              </a:rPr>
              <a:t>TEIGIAMAS </a:t>
            </a:r>
            <a:r>
              <a:rPr lang="en-CA" sz="4000" b="1" dirty="0" smtClean="0">
                <a:solidFill>
                  <a:schemeClr val="accent6">
                    <a:lumMod val="40000"/>
                    <a:lumOff val="60000"/>
                  </a:schemeClr>
                </a:solidFill>
              </a:rPr>
              <a:t>NEVERBALINIS BENDRAVIMAS (</a:t>
            </a:r>
            <a:r>
              <a:rPr lang="en-CA" sz="4000" b="1" dirty="0" err="1" smtClean="0">
                <a:solidFill>
                  <a:schemeClr val="accent6">
                    <a:lumMod val="40000"/>
                    <a:lumOff val="60000"/>
                  </a:schemeClr>
                </a:solidFill>
              </a:rPr>
              <a:t>kūno</a:t>
            </a:r>
            <a:r>
              <a:rPr lang="en-CA" sz="4000" b="1" dirty="0" smtClean="0">
                <a:solidFill>
                  <a:schemeClr val="accent6">
                    <a:lumMod val="40000"/>
                    <a:lumOff val="60000"/>
                  </a:schemeClr>
                </a:solidFill>
              </a:rPr>
              <a:t> </a:t>
            </a:r>
            <a:r>
              <a:rPr lang="en-CA" sz="4000" b="1" dirty="0" err="1" smtClean="0">
                <a:solidFill>
                  <a:schemeClr val="accent6">
                    <a:lumMod val="40000"/>
                    <a:lumOff val="60000"/>
                  </a:schemeClr>
                </a:solidFill>
              </a:rPr>
              <a:t>kalba</a:t>
            </a:r>
            <a:r>
              <a:rPr lang="en-CA" sz="4000" b="1" dirty="0" smtClean="0">
                <a:solidFill>
                  <a:schemeClr val="accent6">
                    <a:lumMod val="40000"/>
                    <a:lumOff val="60000"/>
                  </a:schemeClr>
                </a:solidFill>
              </a:rPr>
              <a:t>)</a:t>
            </a:r>
            <a:endParaRPr lang="en-CA" sz="4000" b="1" dirty="0">
              <a:solidFill>
                <a:schemeClr val="accent6">
                  <a:lumMod val="40000"/>
                  <a:lumOff val="60000"/>
                </a:schemeClr>
              </a:solidFill>
            </a:endParaRPr>
          </a:p>
        </p:txBody>
      </p:sp>
      <p:sp>
        <p:nvSpPr>
          <p:cNvPr id="3" name="Rectangle 2"/>
          <p:cNvSpPr/>
          <p:nvPr/>
        </p:nvSpPr>
        <p:spPr>
          <a:xfrm>
            <a:off x="7230099" y="1167973"/>
            <a:ext cx="4910548" cy="400110"/>
          </a:xfrm>
          <a:prstGeom prst="rect">
            <a:avLst/>
          </a:prstGeom>
        </p:spPr>
        <p:txBody>
          <a:bodyPr wrap="square">
            <a:spAutoFit/>
          </a:bodyPr>
          <a:lstStyle/>
          <a:p>
            <a:r>
              <a:rPr lang="en-CA" sz="2000" dirty="0">
                <a:solidFill>
                  <a:schemeClr val="accent2">
                    <a:lumMod val="20000"/>
                    <a:lumOff val="80000"/>
                  </a:schemeClr>
                </a:solidFill>
              </a:rPr>
              <a:t>PACIENTAS JAUČIASI PATOGIAI IR SAUGIAI</a:t>
            </a:r>
          </a:p>
        </p:txBody>
      </p:sp>
      <p:sp>
        <p:nvSpPr>
          <p:cNvPr id="4" name="Rectangle 3"/>
          <p:cNvSpPr/>
          <p:nvPr/>
        </p:nvSpPr>
        <p:spPr>
          <a:xfrm>
            <a:off x="390237" y="979228"/>
            <a:ext cx="10049540" cy="5816977"/>
          </a:xfrm>
          <a:prstGeom prst="rect">
            <a:avLst/>
          </a:prstGeom>
        </p:spPr>
        <p:txBody>
          <a:bodyPr wrap="square">
            <a:spAutoFit/>
          </a:bodyPr>
          <a:lstStyle/>
          <a:p>
            <a:pPr marL="342900" indent="-342900">
              <a:lnSpc>
                <a:spcPct val="150000"/>
              </a:lnSpc>
              <a:buFont typeface="Arial" panose="020B0604020202020204" pitchFamily="34" charset="0"/>
              <a:buChar char="•"/>
            </a:pPr>
            <a:r>
              <a:rPr lang="en-CA" sz="2400" dirty="0" err="1">
                <a:solidFill>
                  <a:schemeClr val="bg2">
                    <a:lumMod val="60000"/>
                    <a:lumOff val="40000"/>
                  </a:schemeClr>
                </a:solidFill>
              </a:rPr>
              <a:t>Švari</a:t>
            </a:r>
            <a:r>
              <a:rPr lang="en-CA" sz="2400" dirty="0">
                <a:solidFill>
                  <a:schemeClr val="bg2">
                    <a:lumMod val="60000"/>
                    <a:lumOff val="40000"/>
                  </a:schemeClr>
                </a:solidFill>
              </a:rPr>
              <a:t> ir </a:t>
            </a:r>
            <a:r>
              <a:rPr lang="en-CA" sz="2400" dirty="0" err="1">
                <a:solidFill>
                  <a:schemeClr val="bg2">
                    <a:lumMod val="60000"/>
                    <a:lumOff val="40000"/>
                  </a:schemeClr>
                </a:solidFill>
              </a:rPr>
              <a:t>organizuota</a:t>
            </a:r>
            <a:r>
              <a:rPr lang="en-CA" sz="2400" dirty="0">
                <a:solidFill>
                  <a:schemeClr val="bg2">
                    <a:lumMod val="60000"/>
                    <a:lumOff val="40000"/>
                  </a:schemeClr>
                </a:solidFill>
              </a:rPr>
              <a:t> </a:t>
            </a:r>
            <a:r>
              <a:rPr lang="en-CA" sz="2400" dirty="0" err="1">
                <a:solidFill>
                  <a:schemeClr val="bg2">
                    <a:lumMod val="60000"/>
                    <a:lumOff val="40000"/>
                  </a:schemeClr>
                </a:solidFill>
              </a:rPr>
              <a:t>darbo</a:t>
            </a:r>
            <a:r>
              <a:rPr lang="en-CA" sz="2400" dirty="0">
                <a:solidFill>
                  <a:schemeClr val="bg2">
                    <a:lumMod val="60000"/>
                    <a:lumOff val="40000"/>
                  </a:schemeClr>
                </a:solidFill>
              </a:rPr>
              <a:t> </a:t>
            </a:r>
            <a:r>
              <a:rPr lang="en-CA" sz="2400" dirty="0" err="1">
                <a:solidFill>
                  <a:schemeClr val="bg2">
                    <a:lumMod val="60000"/>
                    <a:lumOff val="40000"/>
                  </a:schemeClr>
                </a:solidFill>
              </a:rPr>
              <a:t>aplinka</a:t>
            </a:r>
            <a:endParaRPr lang="en-CA" sz="2400" dirty="0">
              <a:solidFill>
                <a:schemeClr val="bg2">
                  <a:lumMod val="60000"/>
                  <a:lumOff val="40000"/>
                </a:schemeClr>
              </a:solidFill>
            </a:endParaRPr>
          </a:p>
          <a:p>
            <a:pPr marL="342900" indent="-342900">
              <a:lnSpc>
                <a:spcPct val="150000"/>
              </a:lnSpc>
              <a:buFont typeface="Arial" panose="020B0604020202020204" pitchFamily="34" charset="0"/>
              <a:buChar char="•"/>
            </a:pPr>
            <a:r>
              <a:rPr lang="en-CA" sz="2400" dirty="0" err="1">
                <a:solidFill>
                  <a:schemeClr val="bg2">
                    <a:lumMod val="60000"/>
                    <a:lumOff val="40000"/>
                  </a:schemeClr>
                </a:solidFill>
              </a:rPr>
              <a:t>Buvimas</a:t>
            </a:r>
            <a:r>
              <a:rPr lang="en-CA" sz="2400" dirty="0">
                <a:solidFill>
                  <a:schemeClr val="bg2">
                    <a:lumMod val="60000"/>
                    <a:lumOff val="40000"/>
                  </a:schemeClr>
                </a:solidFill>
              </a:rPr>
              <a:t> </a:t>
            </a:r>
            <a:r>
              <a:rPr lang="en-CA" sz="2400" dirty="0" err="1">
                <a:solidFill>
                  <a:schemeClr val="bg2">
                    <a:lumMod val="60000"/>
                    <a:lumOff val="40000"/>
                  </a:schemeClr>
                </a:solidFill>
              </a:rPr>
              <a:t>šalia</a:t>
            </a:r>
            <a:r>
              <a:rPr lang="en-CA" sz="2400" dirty="0">
                <a:solidFill>
                  <a:schemeClr val="bg2">
                    <a:lumMod val="60000"/>
                    <a:lumOff val="40000"/>
                  </a:schemeClr>
                </a:solidFill>
              </a:rPr>
              <a:t> </a:t>
            </a:r>
            <a:r>
              <a:rPr lang="en-CA" sz="2400" dirty="0" err="1">
                <a:solidFill>
                  <a:schemeClr val="bg2">
                    <a:lumMod val="60000"/>
                    <a:lumOff val="40000"/>
                  </a:schemeClr>
                </a:solidFill>
              </a:rPr>
              <a:t>paciento</a:t>
            </a:r>
            <a:endParaRPr lang="en-CA" sz="2400" dirty="0">
              <a:solidFill>
                <a:schemeClr val="bg2">
                  <a:lumMod val="60000"/>
                  <a:lumOff val="40000"/>
                </a:schemeClr>
              </a:solidFill>
            </a:endParaRPr>
          </a:p>
          <a:p>
            <a:pPr marL="342900" indent="-342900">
              <a:lnSpc>
                <a:spcPct val="150000"/>
              </a:lnSpc>
              <a:buFont typeface="Arial" panose="020B0604020202020204" pitchFamily="34" charset="0"/>
              <a:buChar char="•"/>
            </a:pPr>
            <a:r>
              <a:rPr lang="en-CA" sz="2400" dirty="0" err="1" smtClean="0">
                <a:solidFill>
                  <a:schemeClr val="bg2">
                    <a:lumMod val="60000"/>
                    <a:lumOff val="40000"/>
                  </a:schemeClr>
                </a:solidFill>
              </a:rPr>
              <a:t>Profesionali</a:t>
            </a:r>
            <a:r>
              <a:rPr lang="en-CA" sz="2400" dirty="0" smtClean="0">
                <a:solidFill>
                  <a:schemeClr val="bg2">
                    <a:lumMod val="60000"/>
                    <a:lumOff val="40000"/>
                  </a:schemeClr>
                </a:solidFill>
              </a:rPr>
              <a:t> </a:t>
            </a:r>
            <a:r>
              <a:rPr lang="en-CA" sz="2400" dirty="0" err="1" smtClean="0">
                <a:solidFill>
                  <a:schemeClr val="bg2">
                    <a:lumMod val="60000"/>
                    <a:lumOff val="40000"/>
                  </a:schemeClr>
                </a:solidFill>
              </a:rPr>
              <a:t>išvaizda</a:t>
            </a:r>
            <a:endParaRPr lang="en-CA" sz="2400" dirty="0">
              <a:solidFill>
                <a:schemeClr val="bg2">
                  <a:lumMod val="60000"/>
                  <a:lumOff val="40000"/>
                </a:schemeClr>
              </a:solidFill>
            </a:endParaRPr>
          </a:p>
          <a:p>
            <a:pPr marL="342900" indent="-342900">
              <a:lnSpc>
                <a:spcPct val="150000"/>
              </a:lnSpc>
              <a:buFont typeface="Arial" panose="020B0604020202020204" pitchFamily="34" charset="0"/>
              <a:buChar char="•"/>
            </a:pPr>
            <a:r>
              <a:rPr lang="en-CA" sz="2400" dirty="0" err="1" smtClean="0">
                <a:solidFill>
                  <a:schemeClr val="bg2">
                    <a:lumMod val="60000"/>
                    <a:lumOff val="40000"/>
                  </a:schemeClr>
                </a:solidFill>
              </a:rPr>
              <a:t>Bendravimas</a:t>
            </a:r>
            <a:r>
              <a:rPr lang="en-CA" sz="2400" dirty="0" smtClean="0">
                <a:solidFill>
                  <a:schemeClr val="bg2">
                    <a:lumMod val="60000"/>
                    <a:lumOff val="40000"/>
                  </a:schemeClr>
                </a:solidFill>
              </a:rPr>
              <a:t> </a:t>
            </a:r>
            <a:r>
              <a:rPr lang="en-CA" sz="2400" dirty="0" err="1" smtClean="0">
                <a:solidFill>
                  <a:schemeClr val="bg2">
                    <a:lumMod val="60000"/>
                    <a:lumOff val="40000"/>
                  </a:schemeClr>
                </a:solidFill>
              </a:rPr>
              <a:t>su</a:t>
            </a:r>
            <a:r>
              <a:rPr lang="en-CA" sz="2400" dirty="0" smtClean="0">
                <a:solidFill>
                  <a:schemeClr val="bg2">
                    <a:lumMod val="60000"/>
                    <a:lumOff val="40000"/>
                  </a:schemeClr>
                </a:solidFill>
              </a:rPr>
              <a:t> </a:t>
            </a:r>
            <a:r>
              <a:rPr lang="en-CA" sz="2400" dirty="0" err="1" smtClean="0">
                <a:solidFill>
                  <a:schemeClr val="bg2">
                    <a:lumMod val="60000"/>
                    <a:lumOff val="40000"/>
                  </a:schemeClr>
                </a:solidFill>
              </a:rPr>
              <a:t>pacientu</a:t>
            </a:r>
            <a:r>
              <a:rPr lang="en-CA" sz="2400" dirty="0" smtClean="0">
                <a:solidFill>
                  <a:schemeClr val="bg2">
                    <a:lumMod val="60000"/>
                    <a:lumOff val="40000"/>
                  </a:schemeClr>
                </a:solidFill>
              </a:rPr>
              <a:t> jo </a:t>
            </a:r>
            <a:r>
              <a:rPr lang="en-CA" sz="2400" dirty="0" err="1" smtClean="0">
                <a:solidFill>
                  <a:schemeClr val="bg2">
                    <a:lumMod val="60000"/>
                    <a:lumOff val="40000"/>
                  </a:schemeClr>
                </a:solidFill>
              </a:rPr>
              <a:t>akių</a:t>
            </a:r>
            <a:r>
              <a:rPr lang="en-CA" sz="2400" dirty="0" smtClean="0">
                <a:solidFill>
                  <a:schemeClr val="bg2">
                    <a:lumMod val="60000"/>
                    <a:lumOff val="40000"/>
                  </a:schemeClr>
                </a:solidFill>
              </a:rPr>
              <a:t> </a:t>
            </a:r>
            <a:r>
              <a:rPr lang="en-CA" sz="2400" dirty="0" err="1">
                <a:solidFill>
                  <a:schemeClr val="bg2">
                    <a:lumMod val="60000"/>
                    <a:lumOff val="40000"/>
                  </a:schemeClr>
                </a:solidFill>
              </a:rPr>
              <a:t>lygyje</a:t>
            </a:r>
            <a:endParaRPr lang="en-CA" sz="2400" dirty="0">
              <a:solidFill>
                <a:schemeClr val="bg2">
                  <a:lumMod val="60000"/>
                  <a:lumOff val="40000"/>
                </a:schemeClr>
              </a:solidFill>
            </a:endParaRPr>
          </a:p>
          <a:p>
            <a:pPr marL="342900" indent="-342900">
              <a:lnSpc>
                <a:spcPct val="150000"/>
              </a:lnSpc>
              <a:buFont typeface="Arial" panose="020B0604020202020204" pitchFamily="34" charset="0"/>
              <a:buChar char="•"/>
            </a:pPr>
            <a:r>
              <a:rPr lang="en-CA" sz="2400" dirty="0" err="1">
                <a:solidFill>
                  <a:schemeClr val="bg2">
                    <a:lumMod val="60000"/>
                    <a:lumOff val="40000"/>
                  </a:schemeClr>
                </a:solidFill>
              </a:rPr>
              <a:t>Nedidelis</a:t>
            </a:r>
            <a:r>
              <a:rPr lang="en-CA" sz="2400" dirty="0">
                <a:solidFill>
                  <a:schemeClr val="bg2">
                    <a:lumMod val="60000"/>
                    <a:lumOff val="40000"/>
                  </a:schemeClr>
                </a:solidFill>
              </a:rPr>
              <a:t> </a:t>
            </a:r>
            <a:r>
              <a:rPr lang="en-CA" sz="2400" dirty="0" err="1">
                <a:solidFill>
                  <a:schemeClr val="bg2">
                    <a:lumMod val="60000"/>
                    <a:lumOff val="40000"/>
                  </a:schemeClr>
                </a:solidFill>
              </a:rPr>
              <a:t>palinkimas</a:t>
            </a:r>
            <a:r>
              <a:rPr lang="en-CA" sz="2400" dirty="0">
                <a:solidFill>
                  <a:schemeClr val="bg2">
                    <a:lumMod val="60000"/>
                    <a:lumOff val="40000"/>
                  </a:schemeClr>
                </a:solidFill>
              </a:rPr>
              <a:t> link </a:t>
            </a:r>
            <a:r>
              <a:rPr lang="en-CA" sz="2400" dirty="0" err="1">
                <a:solidFill>
                  <a:schemeClr val="bg2">
                    <a:lumMod val="60000"/>
                    <a:lumOff val="40000"/>
                  </a:schemeClr>
                </a:solidFill>
              </a:rPr>
              <a:t>paciento</a:t>
            </a:r>
            <a:endParaRPr lang="en-CA" sz="2400" dirty="0">
              <a:solidFill>
                <a:schemeClr val="bg2">
                  <a:lumMod val="60000"/>
                  <a:lumOff val="40000"/>
                </a:schemeClr>
              </a:solidFill>
            </a:endParaRPr>
          </a:p>
          <a:p>
            <a:pPr marL="342900" indent="-342900">
              <a:lnSpc>
                <a:spcPct val="150000"/>
              </a:lnSpc>
              <a:buFont typeface="Arial" panose="020B0604020202020204" pitchFamily="34" charset="0"/>
              <a:buChar char="•"/>
            </a:pPr>
            <a:r>
              <a:rPr lang="en-CA" sz="2400" dirty="0" err="1" smtClean="0">
                <a:solidFill>
                  <a:schemeClr val="bg2">
                    <a:lumMod val="60000"/>
                    <a:lumOff val="40000"/>
                  </a:schemeClr>
                </a:solidFill>
              </a:rPr>
              <a:t>Paciento</a:t>
            </a:r>
            <a:r>
              <a:rPr lang="en-CA" sz="2400" dirty="0" smtClean="0">
                <a:solidFill>
                  <a:schemeClr val="bg2">
                    <a:lumMod val="60000"/>
                    <a:lumOff val="40000"/>
                  </a:schemeClr>
                </a:solidFill>
              </a:rPr>
              <a:t> </a:t>
            </a:r>
            <a:r>
              <a:rPr lang="en-CA" sz="2400" dirty="0" err="1" smtClean="0">
                <a:solidFill>
                  <a:schemeClr val="bg2">
                    <a:lumMod val="60000"/>
                    <a:lumOff val="40000"/>
                  </a:schemeClr>
                </a:solidFill>
              </a:rPr>
              <a:t>privačios</a:t>
            </a:r>
            <a:r>
              <a:rPr lang="en-CA" sz="2400" dirty="0" smtClean="0">
                <a:solidFill>
                  <a:schemeClr val="bg2">
                    <a:lumMod val="60000"/>
                    <a:lumOff val="40000"/>
                  </a:schemeClr>
                </a:solidFill>
              </a:rPr>
              <a:t> </a:t>
            </a:r>
            <a:r>
              <a:rPr lang="en-CA" sz="2400" dirty="0" err="1">
                <a:solidFill>
                  <a:schemeClr val="bg2">
                    <a:lumMod val="60000"/>
                    <a:lumOff val="40000"/>
                  </a:schemeClr>
                </a:solidFill>
              </a:rPr>
              <a:t>erdvės</a:t>
            </a:r>
            <a:r>
              <a:rPr lang="en-CA" sz="2400" dirty="0">
                <a:solidFill>
                  <a:schemeClr val="bg2">
                    <a:lumMod val="60000"/>
                    <a:lumOff val="40000"/>
                  </a:schemeClr>
                </a:solidFill>
              </a:rPr>
              <a:t> </a:t>
            </a:r>
            <a:r>
              <a:rPr lang="en-CA" sz="2400" dirty="0" err="1">
                <a:solidFill>
                  <a:schemeClr val="bg2">
                    <a:lumMod val="60000"/>
                    <a:lumOff val="40000"/>
                  </a:schemeClr>
                </a:solidFill>
              </a:rPr>
              <a:t>gerbimas</a:t>
            </a:r>
            <a:endParaRPr lang="en-CA" sz="2400" dirty="0">
              <a:solidFill>
                <a:schemeClr val="bg2">
                  <a:lumMod val="60000"/>
                  <a:lumOff val="40000"/>
                </a:schemeClr>
              </a:solidFill>
            </a:endParaRPr>
          </a:p>
          <a:p>
            <a:pPr marL="342900" indent="-342900">
              <a:lnSpc>
                <a:spcPct val="150000"/>
              </a:lnSpc>
              <a:buFont typeface="Arial" panose="020B0604020202020204" pitchFamily="34" charset="0"/>
              <a:buChar char="•"/>
            </a:pPr>
            <a:r>
              <a:rPr lang="en-CA" sz="2400" dirty="0" err="1">
                <a:solidFill>
                  <a:schemeClr val="bg2">
                    <a:lumMod val="60000"/>
                    <a:lumOff val="40000"/>
                  </a:schemeClr>
                </a:solidFill>
              </a:rPr>
              <a:t>Atsipalaidavimas</a:t>
            </a:r>
            <a:r>
              <a:rPr lang="en-CA" sz="2400" dirty="0">
                <a:solidFill>
                  <a:schemeClr val="bg2">
                    <a:lumMod val="60000"/>
                    <a:lumOff val="40000"/>
                  </a:schemeClr>
                </a:solidFill>
              </a:rPr>
              <a:t> (rami </a:t>
            </a:r>
            <a:r>
              <a:rPr lang="en-CA" sz="2400" dirty="0" err="1">
                <a:solidFill>
                  <a:schemeClr val="bg2">
                    <a:lumMod val="60000"/>
                    <a:lumOff val="40000"/>
                  </a:schemeClr>
                </a:solidFill>
              </a:rPr>
              <a:t>poza</a:t>
            </a:r>
            <a:r>
              <a:rPr lang="en-CA" sz="2400" dirty="0">
                <a:solidFill>
                  <a:schemeClr val="bg2">
                    <a:lumMod val="60000"/>
                    <a:lumOff val="40000"/>
                  </a:schemeClr>
                </a:solidFill>
              </a:rPr>
              <a:t>)</a:t>
            </a:r>
          </a:p>
          <a:p>
            <a:pPr marL="342900" indent="-342900">
              <a:lnSpc>
                <a:spcPct val="150000"/>
              </a:lnSpc>
              <a:buFont typeface="Arial" panose="020B0604020202020204" pitchFamily="34" charset="0"/>
              <a:buChar char="•"/>
            </a:pPr>
            <a:r>
              <a:rPr lang="en-CA" sz="2400" dirty="0" err="1" smtClean="0">
                <a:solidFill>
                  <a:schemeClr val="bg2">
                    <a:lumMod val="60000"/>
                    <a:lumOff val="40000"/>
                  </a:schemeClr>
                </a:solidFill>
              </a:rPr>
              <a:t>Pasisveikinimas</a:t>
            </a:r>
            <a:r>
              <a:rPr lang="en-CA" sz="2400" dirty="0" smtClean="0">
                <a:solidFill>
                  <a:schemeClr val="bg2">
                    <a:lumMod val="60000"/>
                    <a:lumOff val="40000"/>
                  </a:schemeClr>
                </a:solidFill>
              </a:rPr>
              <a:t> </a:t>
            </a:r>
            <a:r>
              <a:rPr lang="en-CA" sz="2400" dirty="0">
                <a:solidFill>
                  <a:schemeClr val="bg2">
                    <a:lumMod val="60000"/>
                    <a:lumOff val="40000"/>
                  </a:schemeClr>
                </a:solidFill>
              </a:rPr>
              <a:t>ir </a:t>
            </a:r>
            <a:r>
              <a:rPr lang="en-CA" sz="2400" dirty="0" err="1">
                <a:solidFill>
                  <a:schemeClr val="bg2">
                    <a:lumMod val="60000"/>
                    <a:lumOff val="40000"/>
                  </a:schemeClr>
                </a:solidFill>
              </a:rPr>
              <a:t>atsisveikinimas</a:t>
            </a:r>
            <a:r>
              <a:rPr lang="en-CA" sz="2400" dirty="0">
                <a:solidFill>
                  <a:schemeClr val="bg2">
                    <a:lumMod val="60000"/>
                    <a:lumOff val="40000"/>
                  </a:schemeClr>
                </a:solidFill>
              </a:rPr>
              <a:t> </a:t>
            </a:r>
            <a:r>
              <a:rPr lang="en-CA" sz="2400" dirty="0" err="1">
                <a:solidFill>
                  <a:schemeClr val="bg2">
                    <a:lumMod val="60000"/>
                    <a:lumOff val="40000"/>
                  </a:schemeClr>
                </a:solidFill>
              </a:rPr>
              <a:t>su</a:t>
            </a:r>
            <a:r>
              <a:rPr lang="en-CA" sz="2400" dirty="0">
                <a:solidFill>
                  <a:schemeClr val="bg2">
                    <a:lumMod val="60000"/>
                    <a:lumOff val="40000"/>
                  </a:schemeClr>
                </a:solidFill>
              </a:rPr>
              <a:t> </a:t>
            </a:r>
            <a:r>
              <a:rPr lang="en-CA" sz="2400" dirty="0" err="1">
                <a:solidFill>
                  <a:schemeClr val="bg2">
                    <a:lumMod val="60000"/>
                    <a:lumOff val="40000"/>
                  </a:schemeClr>
                </a:solidFill>
              </a:rPr>
              <a:t>pacientu</a:t>
            </a:r>
            <a:endParaRPr lang="en-CA" sz="2400" dirty="0">
              <a:solidFill>
                <a:schemeClr val="bg2">
                  <a:lumMod val="60000"/>
                  <a:lumOff val="40000"/>
                </a:schemeClr>
              </a:solidFill>
            </a:endParaRPr>
          </a:p>
          <a:p>
            <a:pPr marL="342900" indent="-342900">
              <a:lnSpc>
                <a:spcPct val="150000"/>
              </a:lnSpc>
              <a:buFont typeface="Arial" panose="020B0604020202020204" pitchFamily="34" charset="0"/>
              <a:buChar char="•"/>
            </a:pPr>
            <a:r>
              <a:rPr lang="en-CA" sz="2400" dirty="0" err="1" smtClean="0">
                <a:solidFill>
                  <a:schemeClr val="bg2">
                    <a:lumMod val="60000"/>
                    <a:lumOff val="40000"/>
                  </a:schemeClr>
                </a:solidFill>
              </a:rPr>
              <a:t>Linktel</a:t>
            </a:r>
            <a:r>
              <a:rPr lang="lt-LT" sz="2400" dirty="0" smtClean="0">
                <a:solidFill>
                  <a:schemeClr val="bg2">
                    <a:lumMod val="60000"/>
                    <a:lumOff val="40000"/>
                  </a:schemeClr>
                </a:solidFill>
              </a:rPr>
              <a:t>ė</a:t>
            </a:r>
            <a:r>
              <a:rPr lang="en-CA" sz="2400" dirty="0" err="1" smtClean="0">
                <a:solidFill>
                  <a:schemeClr val="bg2">
                    <a:lumMod val="60000"/>
                    <a:lumOff val="40000"/>
                  </a:schemeClr>
                </a:solidFill>
              </a:rPr>
              <a:t>jimas</a:t>
            </a:r>
            <a:r>
              <a:rPr lang="en-CA" sz="2400" dirty="0" smtClean="0">
                <a:solidFill>
                  <a:schemeClr val="bg2">
                    <a:lumMod val="60000"/>
                    <a:lumOff val="40000"/>
                  </a:schemeClr>
                </a:solidFill>
              </a:rPr>
              <a:t> </a:t>
            </a:r>
            <a:r>
              <a:rPr lang="en-CA" sz="2400" dirty="0" err="1" smtClean="0">
                <a:solidFill>
                  <a:schemeClr val="bg2">
                    <a:lumMod val="60000"/>
                    <a:lumOff val="40000"/>
                  </a:schemeClr>
                </a:solidFill>
              </a:rPr>
              <a:t>galva</a:t>
            </a:r>
            <a:r>
              <a:rPr lang="en-CA" sz="2400" dirty="0" smtClean="0">
                <a:solidFill>
                  <a:schemeClr val="bg2">
                    <a:lumMod val="60000"/>
                    <a:lumOff val="40000"/>
                  </a:schemeClr>
                </a:solidFill>
              </a:rPr>
              <a:t> </a:t>
            </a:r>
            <a:r>
              <a:rPr lang="en-CA" sz="2400" dirty="0" err="1" smtClean="0">
                <a:solidFill>
                  <a:schemeClr val="bg2">
                    <a:lumMod val="60000"/>
                    <a:lumOff val="40000"/>
                  </a:schemeClr>
                </a:solidFill>
              </a:rPr>
              <a:t>kada</a:t>
            </a:r>
            <a:r>
              <a:rPr lang="en-CA" sz="2400" dirty="0" smtClean="0">
                <a:solidFill>
                  <a:schemeClr val="bg2">
                    <a:lumMod val="60000"/>
                    <a:lumOff val="40000"/>
                  </a:schemeClr>
                </a:solidFill>
              </a:rPr>
              <a:t> </a:t>
            </a:r>
            <a:r>
              <a:rPr lang="en-CA" sz="2400" dirty="0" err="1" smtClean="0">
                <a:solidFill>
                  <a:schemeClr val="bg2">
                    <a:lumMod val="60000"/>
                    <a:lumOff val="40000"/>
                  </a:schemeClr>
                </a:solidFill>
              </a:rPr>
              <a:t>pritariama</a:t>
            </a:r>
            <a:r>
              <a:rPr lang="en-CA" sz="2400" dirty="0" smtClean="0">
                <a:solidFill>
                  <a:schemeClr val="bg2">
                    <a:lumMod val="60000"/>
                    <a:lumOff val="40000"/>
                  </a:schemeClr>
                </a:solidFill>
              </a:rPr>
              <a:t> </a:t>
            </a:r>
            <a:r>
              <a:rPr lang="en-CA" sz="2400" dirty="0" err="1" smtClean="0">
                <a:solidFill>
                  <a:schemeClr val="bg2">
                    <a:lumMod val="60000"/>
                    <a:lumOff val="40000"/>
                  </a:schemeClr>
                </a:solidFill>
              </a:rPr>
              <a:t>pacientui</a:t>
            </a:r>
            <a:endParaRPr lang="en-CA" sz="2400" dirty="0">
              <a:solidFill>
                <a:schemeClr val="bg2">
                  <a:lumMod val="60000"/>
                  <a:lumOff val="40000"/>
                </a:schemeClr>
              </a:solidFill>
            </a:endParaRPr>
          </a:p>
          <a:p>
            <a:endParaRPr lang="en-CA" sz="2400" dirty="0">
              <a:solidFill>
                <a:schemeClr val="accent1">
                  <a:lumMod val="60000"/>
                  <a:lumOff val="40000"/>
                </a:schemeClr>
              </a:solidFill>
            </a:endParaRPr>
          </a:p>
          <a:p>
            <a:endParaRPr lang="en-CA" sz="2400" dirty="0">
              <a:solidFill>
                <a:schemeClr val="accent1">
                  <a:lumMod val="60000"/>
                  <a:lumOff val="40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9325" t="24244" b="14659"/>
          <a:stretch/>
        </p:blipFill>
        <p:spPr>
          <a:xfrm>
            <a:off x="7316472" y="1629638"/>
            <a:ext cx="4737803" cy="3578087"/>
          </a:xfrm>
          <a:prstGeom prst="rect">
            <a:avLst/>
          </a:prstGeom>
        </p:spPr>
      </p:pic>
      <p:sp>
        <p:nvSpPr>
          <p:cNvPr id="6" name="Rectangle 3"/>
          <p:cNvSpPr txBox="1">
            <a:spLocks noChangeArrowheads="1"/>
          </p:cNvSpPr>
          <p:nvPr/>
        </p:nvSpPr>
        <p:spPr>
          <a:xfrm>
            <a:off x="7316472" y="5315506"/>
            <a:ext cx="4875528" cy="9824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altLang="en-US" sz="2000" dirty="0" err="1" smtClean="0">
                <a:solidFill>
                  <a:schemeClr val="accent1">
                    <a:lumMod val="40000"/>
                    <a:lumOff val="60000"/>
                  </a:schemeClr>
                </a:solidFill>
              </a:rPr>
              <a:t>Kreipkite</a:t>
            </a:r>
            <a:r>
              <a:rPr lang="en-CA" altLang="en-US" sz="2000" dirty="0" smtClean="0">
                <a:solidFill>
                  <a:schemeClr val="accent1">
                    <a:lumMod val="40000"/>
                    <a:lumOff val="60000"/>
                  </a:schemeClr>
                </a:solidFill>
              </a:rPr>
              <a:t> d</a:t>
            </a:r>
            <a:r>
              <a:rPr lang="lt-LT" altLang="en-US" sz="2000" dirty="0" smtClean="0">
                <a:solidFill>
                  <a:schemeClr val="accent1">
                    <a:lumMod val="40000"/>
                    <a:lumOff val="60000"/>
                  </a:schemeClr>
                </a:solidFill>
              </a:rPr>
              <a:t>ė</a:t>
            </a:r>
            <a:r>
              <a:rPr lang="en-CA" altLang="en-US" sz="2000" dirty="0" err="1" smtClean="0">
                <a:solidFill>
                  <a:schemeClr val="accent1">
                    <a:lumMod val="40000"/>
                    <a:lumOff val="60000"/>
                  </a:schemeClr>
                </a:solidFill>
              </a:rPr>
              <a:t>mesį</a:t>
            </a:r>
            <a:r>
              <a:rPr lang="en-CA" altLang="en-US" sz="2000" dirty="0">
                <a:solidFill>
                  <a:schemeClr val="accent1">
                    <a:lumMod val="40000"/>
                    <a:lumOff val="60000"/>
                  </a:schemeClr>
                </a:solidFill>
              </a:rPr>
              <a:t> </a:t>
            </a:r>
            <a:r>
              <a:rPr lang="en-CA" altLang="en-US" sz="2000" dirty="0" smtClean="0">
                <a:solidFill>
                  <a:schemeClr val="accent1">
                    <a:lumMod val="40000"/>
                    <a:lumOff val="60000"/>
                  </a:schemeClr>
                </a:solidFill>
              </a:rPr>
              <a:t>į: </a:t>
            </a:r>
            <a:r>
              <a:rPr lang="en-CA" altLang="en-US" sz="2000" dirty="0" err="1">
                <a:solidFill>
                  <a:schemeClr val="accent1">
                    <a:lumMod val="40000"/>
                    <a:lumOff val="60000"/>
                  </a:schemeClr>
                </a:solidFill>
              </a:rPr>
              <a:t>pozą</a:t>
            </a:r>
            <a:r>
              <a:rPr lang="en-CA" altLang="en-US" sz="2000" dirty="0">
                <a:solidFill>
                  <a:schemeClr val="accent1">
                    <a:lumMod val="40000"/>
                    <a:lumOff val="60000"/>
                  </a:schemeClr>
                </a:solidFill>
              </a:rPr>
              <a:t>, </a:t>
            </a:r>
            <a:r>
              <a:rPr lang="en-CA" altLang="en-US" sz="2000" dirty="0" err="1">
                <a:solidFill>
                  <a:schemeClr val="accent1">
                    <a:lumMod val="40000"/>
                    <a:lumOff val="60000"/>
                  </a:schemeClr>
                </a:solidFill>
              </a:rPr>
              <a:t>gestus</a:t>
            </a:r>
            <a:r>
              <a:rPr lang="en-CA" altLang="en-US" sz="2000" dirty="0">
                <a:solidFill>
                  <a:schemeClr val="accent1">
                    <a:lumMod val="40000"/>
                    <a:lumOff val="60000"/>
                  </a:schemeClr>
                </a:solidFill>
              </a:rPr>
              <a:t>, </a:t>
            </a:r>
            <a:r>
              <a:rPr lang="en-CA" altLang="en-US" sz="2000" dirty="0" err="1">
                <a:solidFill>
                  <a:schemeClr val="accent1">
                    <a:lumMod val="40000"/>
                    <a:lumOff val="60000"/>
                  </a:schemeClr>
                </a:solidFill>
              </a:rPr>
              <a:t>akių</a:t>
            </a:r>
            <a:r>
              <a:rPr lang="en-CA" altLang="en-US" sz="2000" dirty="0">
                <a:solidFill>
                  <a:schemeClr val="accent1">
                    <a:lumMod val="40000"/>
                    <a:lumOff val="60000"/>
                  </a:schemeClr>
                </a:solidFill>
              </a:rPr>
              <a:t> </a:t>
            </a:r>
            <a:r>
              <a:rPr lang="en-CA" altLang="en-US" sz="2000" dirty="0" err="1">
                <a:solidFill>
                  <a:schemeClr val="accent1">
                    <a:lumMod val="40000"/>
                    <a:lumOff val="60000"/>
                  </a:schemeClr>
                </a:solidFill>
              </a:rPr>
              <a:t>kontaktą</a:t>
            </a:r>
            <a:r>
              <a:rPr lang="en-CA" altLang="en-US" sz="2000" dirty="0">
                <a:solidFill>
                  <a:schemeClr val="accent1">
                    <a:lumMod val="40000"/>
                    <a:lumOff val="60000"/>
                  </a:schemeClr>
                </a:solidFill>
              </a:rPr>
              <a:t>, </a:t>
            </a:r>
            <a:r>
              <a:rPr lang="en-CA" altLang="en-US" sz="2000" dirty="0" err="1">
                <a:solidFill>
                  <a:schemeClr val="accent1">
                    <a:lumMod val="40000"/>
                    <a:lumOff val="60000"/>
                  </a:schemeClr>
                </a:solidFill>
              </a:rPr>
              <a:t>veido</a:t>
            </a:r>
            <a:r>
              <a:rPr lang="en-CA" altLang="en-US" sz="2000" dirty="0">
                <a:solidFill>
                  <a:schemeClr val="accent1">
                    <a:lumMod val="40000"/>
                    <a:lumOff val="60000"/>
                  </a:schemeClr>
                </a:solidFill>
              </a:rPr>
              <a:t> </a:t>
            </a:r>
            <a:r>
              <a:rPr lang="en-CA" altLang="en-US" sz="2000" dirty="0" err="1">
                <a:solidFill>
                  <a:schemeClr val="accent1">
                    <a:lumMod val="40000"/>
                    <a:lumOff val="60000"/>
                  </a:schemeClr>
                </a:solidFill>
              </a:rPr>
              <a:t>išraiškas</a:t>
            </a:r>
            <a:endParaRPr lang="en-US" altLang="en-US" sz="2000" dirty="0">
              <a:solidFill>
                <a:schemeClr val="accent1">
                  <a:lumMod val="40000"/>
                  <a:lumOff val="60000"/>
                </a:schemeClr>
              </a:solidFill>
            </a:endParaRPr>
          </a:p>
        </p:txBody>
      </p:sp>
    </p:spTree>
    <p:extLst>
      <p:ext uri="{BB962C8B-B14F-4D97-AF65-F5344CB8AC3E}">
        <p14:creationId xmlns:p14="http://schemas.microsoft.com/office/powerpoint/2010/main" val="191815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solidFill>
                  <a:srgbClr val="CCFFCC"/>
                </a:solidFill>
              </a:rPr>
              <a:t>Motyvaciniai</a:t>
            </a:r>
            <a:r>
              <a:rPr lang="en-CA" dirty="0">
                <a:solidFill>
                  <a:srgbClr val="CCFFCC"/>
                </a:solidFill>
              </a:rPr>
              <a:t> </a:t>
            </a:r>
            <a:r>
              <a:rPr lang="en-CA" dirty="0" err="1">
                <a:solidFill>
                  <a:srgbClr val="CCFFCC"/>
                </a:solidFill>
              </a:rPr>
              <a:t>pokalbiai</a:t>
            </a:r>
            <a:endParaRPr lang="en-CA" dirty="0">
              <a:solidFill>
                <a:srgbClr val="CCFFCC"/>
              </a:solidFill>
            </a:endParaRPr>
          </a:p>
        </p:txBody>
      </p:sp>
      <p:sp>
        <p:nvSpPr>
          <p:cNvPr id="3" name="Content Placeholder 2"/>
          <p:cNvSpPr>
            <a:spLocks noGrp="1"/>
          </p:cNvSpPr>
          <p:nvPr>
            <p:ph idx="1"/>
          </p:nvPr>
        </p:nvSpPr>
        <p:spPr>
          <a:xfrm>
            <a:off x="608076" y="1882065"/>
            <a:ext cx="10959410" cy="3419607"/>
          </a:xfrm>
        </p:spPr>
        <p:txBody>
          <a:bodyPr>
            <a:noAutofit/>
          </a:bodyPr>
          <a:lstStyle/>
          <a:p>
            <a:pPr>
              <a:lnSpc>
                <a:spcPct val="200000"/>
              </a:lnSpc>
            </a:pPr>
            <a:r>
              <a:rPr lang="en-CA" sz="2400" dirty="0">
                <a:solidFill>
                  <a:schemeClr val="accent1">
                    <a:lumMod val="20000"/>
                    <a:lumOff val="80000"/>
                  </a:schemeClr>
                </a:solidFill>
              </a:rPr>
              <a:t>MOTYVACIJA: </a:t>
            </a:r>
            <a:r>
              <a:rPr lang="en-CA" sz="2400" dirty="0" err="1">
                <a:solidFill>
                  <a:schemeClr val="accent1">
                    <a:lumMod val="20000"/>
                    <a:lumOff val="80000"/>
                  </a:schemeClr>
                </a:solidFill>
              </a:rPr>
              <a:t>paskatinkite</a:t>
            </a:r>
            <a:r>
              <a:rPr lang="en-CA" sz="2400" dirty="0">
                <a:solidFill>
                  <a:schemeClr val="accent1">
                    <a:lumMod val="20000"/>
                    <a:lumOff val="80000"/>
                  </a:schemeClr>
                </a:solidFill>
              </a:rPr>
              <a:t> </a:t>
            </a:r>
            <a:r>
              <a:rPr lang="en-CA" sz="2400" dirty="0" err="1" smtClean="0">
                <a:solidFill>
                  <a:schemeClr val="accent1">
                    <a:lumMod val="20000"/>
                    <a:lumOff val="80000"/>
                  </a:schemeClr>
                </a:solidFill>
              </a:rPr>
              <a:t>paciento</a:t>
            </a:r>
            <a:r>
              <a:rPr lang="en-CA" sz="2400" dirty="0" smtClean="0">
                <a:solidFill>
                  <a:schemeClr val="accent1">
                    <a:lumMod val="20000"/>
                    <a:lumOff val="80000"/>
                  </a:schemeClr>
                </a:solidFill>
              </a:rPr>
              <a:t> </a:t>
            </a:r>
            <a:r>
              <a:rPr lang="en-CA" sz="2400" dirty="0" err="1" smtClean="0">
                <a:solidFill>
                  <a:schemeClr val="accent1">
                    <a:lumMod val="20000"/>
                    <a:lumOff val="80000"/>
                  </a:schemeClr>
                </a:solidFill>
              </a:rPr>
              <a:t>vidinę</a:t>
            </a:r>
            <a:r>
              <a:rPr lang="en-CA" sz="2400" dirty="0" smtClean="0">
                <a:solidFill>
                  <a:schemeClr val="accent1">
                    <a:lumMod val="20000"/>
                    <a:lumOff val="80000"/>
                  </a:schemeClr>
                </a:solidFill>
              </a:rPr>
              <a:t> </a:t>
            </a:r>
            <a:r>
              <a:rPr lang="en-CA" sz="2400" dirty="0" err="1" smtClean="0">
                <a:solidFill>
                  <a:schemeClr val="accent1">
                    <a:lumMod val="20000"/>
                    <a:lumOff val="80000"/>
                  </a:schemeClr>
                </a:solidFill>
              </a:rPr>
              <a:t>motyvaciją</a:t>
            </a:r>
            <a:r>
              <a:rPr lang="en-CA" sz="2400" dirty="0" smtClean="0">
                <a:solidFill>
                  <a:schemeClr val="accent1">
                    <a:lumMod val="20000"/>
                    <a:lumOff val="80000"/>
                  </a:schemeClr>
                </a:solidFill>
              </a:rPr>
              <a:t> </a:t>
            </a:r>
            <a:r>
              <a:rPr lang="en-CA" sz="2400" dirty="0" err="1">
                <a:solidFill>
                  <a:schemeClr val="accent1">
                    <a:lumMod val="20000"/>
                    <a:lumOff val="80000"/>
                  </a:schemeClr>
                </a:solidFill>
              </a:rPr>
              <a:t>keisti</a:t>
            </a:r>
            <a:r>
              <a:rPr lang="en-CA" sz="2400" dirty="0">
                <a:solidFill>
                  <a:schemeClr val="accent1">
                    <a:lumMod val="20000"/>
                    <a:lumOff val="80000"/>
                  </a:schemeClr>
                </a:solidFill>
              </a:rPr>
              <a:t> </a:t>
            </a:r>
            <a:r>
              <a:rPr lang="en-CA" sz="2400" dirty="0" err="1">
                <a:solidFill>
                  <a:schemeClr val="accent1">
                    <a:lumMod val="20000"/>
                    <a:lumOff val="80000"/>
                  </a:schemeClr>
                </a:solidFill>
              </a:rPr>
              <a:t>nesveikus</a:t>
            </a:r>
            <a:r>
              <a:rPr lang="en-CA" sz="2400" dirty="0">
                <a:solidFill>
                  <a:schemeClr val="accent1">
                    <a:lumMod val="20000"/>
                    <a:lumOff val="80000"/>
                  </a:schemeClr>
                </a:solidFill>
              </a:rPr>
              <a:t> </a:t>
            </a:r>
            <a:r>
              <a:rPr lang="en-CA" sz="2400" dirty="0" err="1">
                <a:solidFill>
                  <a:schemeClr val="accent1">
                    <a:lumMod val="20000"/>
                    <a:lumOff val="80000"/>
                  </a:schemeClr>
                </a:solidFill>
              </a:rPr>
              <a:t>įpročius</a:t>
            </a:r>
            <a:r>
              <a:rPr lang="en-CA" sz="2400" dirty="0">
                <a:solidFill>
                  <a:schemeClr val="accent1">
                    <a:lumMod val="20000"/>
                    <a:lumOff val="80000"/>
                  </a:schemeClr>
                </a:solidFill>
              </a:rPr>
              <a:t>. </a:t>
            </a:r>
          </a:p>
          <a:p>
            <a:pPr>
              <a:lnSpc>
                <a:spcPct val="200000"/>
              </a:lnSpc>
            </a:pPr>
            <a:r>
              <a:rPr lang="en-CA" sz="2400" dirty="0">
                <a:solidFill>
                  <a:schemeClr val="accent1">
                    <a:lumMod val="20000"/>
                    <a:lumOff val="80000"/>
                  </a:schemeClr>
                </a:solidFill>
              </a:rPr>
              <a:t>DARBAS KARTU: </a:t>
            </a:r>
            <a:r>
              <a:rPr lang="en-CA" sz="2400" dirty="0" err="1">
                <a:solidFill>
                  <a:schemeClr val="accent1">
                    <a:lumMod val="20000"/>
                    <a:lumOff val="80000"/>
                  </a:schemeClr>
                </a:solidFill>
              </a:rPr>
              <a:t>Odontologas</a:t>
            </a:r>
            <a:r>
              <a:rPr lang="en-CA" sz="2400" dirty="0">
                <a:solidFill>
                  <a:schemeClr val="accent1">
                    <a:lumMod val="20000"/>
                    <a:lumOff val="80000"/>
                  </a:schemeClr>
                </a:solidFill>
              </a:rPr>
              <a:t> </a:t>
            </a:r>
            <a:r>
              <a:rPr lang="en-CA" sz="2400" dirty="0" err="1">
                <a:solidFill>
                  <a:schemeClr val="accent1">
                    <a:lumMod val="20000"/>
                    <a:lumOff val="80000"/>
                  </a:schemeClr>
                </a:solidFill>
              </a:rPr>
              <a:t>aktyviai</a:t>
            </a:r>
            <a:r>
              <a:rPr lang="en-CA" sz="2400" dirty="0">
                <a:solidFill>
                  <a:schemeClr val="accent1">
                    <a:lumMod val="20000"/>
                    <a:lumOff val="80000"/>
                  </a:schemeClr>
                </a:solidFill>
              </a:rPr>
              <a:t> </a:t>
            </a:r>
            <a:r>
              <a:rPr lang="en-CA" sz="2400" dirty="0" err="1">
                <a:solidFill>
                  <a:schemeClr val="accent1">
                    <a:lumMod val="20000"/>
                    <a:lumOff val="80000"/>
                  </a:schemeClr>
                </a:solidFill>
              </a:rPr>
              <a:t>dirba</a:t>
            </a:r>
            <a:r>
              <a:rPr lang="en-CA" sz="2400" dirty="0">
                <a:solidFill>
                  <a:schemeClr val="accent1">
                    <a:lumMod val="20000"/>
                    <a:lumOff val="80000"/>
                  </a:schemeClr>
                </a:solidFill>
              </a:rPr>
              <a:t> </a:t>
            </a:r>
            <a:r>
              <a:rPr lang="en-CA" sz="2400" dirty="0" err="1">
                <a:solidFill>
                  <a:schemeClr val="accent1">
                    <a:lumMod val="20000"/>
                    <a:lumOff val="80000"/>
                  </a:schemeClr>
                </a:solidFill>
              </a:rPr>
              <a:t>kartu</a:t>
            </a:r>
            <a:r>
              <a:rPr lang="en-CA" sz="2400" dirty="0">
                <a:solidFill>
                  <a:schemeClr val="accent1">
                    <a:lumMod val="20000"/>
                    <a:lumOff val="80000"/>
                  </a:schemeClr>
                </a:solidFill>
              </a:rPr>
              <a:t> </a:t>
            </a:r>
            <a:r>
              <a:rPr lang="en-CA" sz="2400" dirty="0" err="1">
                <a:solidFill>
                  <a:schemeClr val="accent1">
                    <a:lumMod val="20000"/>
                    <a:lumOff val="80000"/>
                  </a:schemeClr>
                </a:solidFill>
              </a:rPr>
              <a:t>su</a:t>
            </a:r>
            <a:r>
              <a:rPr lang="en-CA" sz="2400" dirty="0">
                <a:solidFill>
                  <a:schemeClr val="accent1">
                    <a:lumMod val="20000"/>
                    <a:lumOff val="80000"/>
                  </a:schemeClr>
                </a:solidFill>
              </a:rPr>
              <a:t> </a:t>
            </a:r>
            <a:r>
              <a:rPr lang="en-CA" sz="2400" dirty="0" err="1">
                <a:solidFill>
                  <a:schemeClr val="accent1">
                    <a:lumMod val="20000"/>
                    <a:lumOff val="80000"/>
                  </a:schemeClr>
                </a:solidFill>
              </a:rPr>
              <a:t>pacientu</a:t>
            </a:r>
            <a:r>
              <a:rPr lang="en-CA" sz="2400" dirty="0">
                <a:solidFill>
                  <a:schemeClr val="accent1">
                    <a:lumMod val="20000"/>
                    <a:lumOff val="80000"/>
                  </a:schemeClr>
                </a:solidFill>
              </a:rPr>
              <a:t>.</a:t>
            </a:r>
          </a:p>
          <a:p>
            <a:pPr>
              <a:lnSpc>
                <a:spcPct val="200000"/>
              </a:lnSpc>
            </a:pPr>
            <a:r>
              <a:rPr lang="en-CA" sz="2400" dirty="0" smtClean="0">
                <a:solidFill>
                  <a:schemeClr val="accent1">
                    <a:lumMod val="20000"/>
                    <a:lumOff val="80000"/>
                  </a:schemeClr>
                </a:solidFill>
              </a:rPr>
              <a:t>TIKSLŲ PASIRINKIMAS: </a:t>
            </a:r>
            <a:r>
              <a:rPr lang="en-CA" sz="2400" dirty="0" err="1">
                <a:solidFill>
                  <a:schemeClr val="accent1">
                    <a:lumMod val="20000"/>
                    <a:lumOff val="80000"/>
                  </a:schemeClr>
                </a:solidFill>
              </a:rPr>
              <a:t>strategija</a:t>
            </a:r>
            <a:r>
              <a:rPr lang="en-CA" sz="2400" dirty="0">
                <a:solidFill>
                  <a:schemeClr val="accent1">
                    <a:lumMod val="20000"/>
                    <a:lumOff val="80000"/>
                  </a:schemeClr>
                </a:solidFill>
              </a:rPr>
              <a:t>, </a:t>
            </a:r>
            <a:r>
              <a:rPr lang="en-CA" sz="2400" dirty="0" err="1">
                <a:solidFill>
                  <a:schemeClr val="accent1">
                    <a:lumMod val="20000"/>
                    <a:lumOff val="80000"/>
                  </a:schemeClr>
                </a:solidFill>
              </a:rPr>
              <a:t>orientuota</a:t>
            </a:r>
            <a:r>
              <a:rPr lang="en-CA" sz="2400" dirty="0">
                <a:solidFill>
                  <a:schemeClr val="accent1">
                    <a:lumMod val="20000"/>
                    <a:lumOff val="80000"/>
                  </a:schemeClr>
                </a:solidFill>
              </a:rPr>
              <a:t> į </a:t>
            </a:r>
            <a:r>
              <a:rPr lang="en-CA" sz="2400" dirty="0" err="1">
                <a:solidFill>
                  <a:schemeClr val="accent1">
                    <a:lumMod val="20000"/>
                    <a:lumOff val="80000"/>
                  </a:schemeClr>
                </a:solidFill>
              </a:rPr>
              <a:t>paciento</a:t>
            </a:r>
            <a:r>
              <a:rPr lang="en-CA" sz="2400" dirty="0">
                <a:solidFill>
                  <a:schemeClr val="accent1">
                    <a:lumMod val="20000"/>
                    <a:lumOff val="80000"/>
                  </a:schemeClr>
                </a:solidFill>
              </a:rPr>
              <a:t> </a:t>
            </a:r>
            <a:r>
              <a:rPr lang="en-CA" sz="2400" dirty="0" err="1">
                <a:solidFill>
                  <a:schemeClr val="accent1">
                    <a:lumMod val="20000"/>
                    <a:lumOff val="80000"/>
                  </a:schemeClr>
                </a:solidFill>
              </a:rPr>
              <a:t>skatinimą</a:t>
            </a:r>
            <a:r>
              <a:rPr lang="en-CA" sz="2400" dirty="0">
                <a:solidFill>
                  <a:schemeClr val="accent1">
                    <a:lumMod val="20000"/>
                    <a:lumOff val="80000"/>
                  </a:schemeClr>
                </a:solidFill>
              </a:rPr>
              <a:t> </a:t>
            </a:r>
            <a:r>
              <a:rPr lang="en-CA" sz="2400" dirty="0" err="1">
                <a:solidFill>
                  <a:schemeClr val="accent1">
                    <a:lumMod val="20000"/>
                    <a:lumOff val="80000"/>
                  </a:schemeClr>
                </a:solidFill>
              </a:rPr>
              <a:t>išsikelti</a:t>
            </a:r>
            <a:r>
              <a:rPr lang="en-CA" sz="2400" dirty="0">
                <a:solidFill>
                  <a:schemeClr val="accent1">
                    <a:lumMod val="20000"/>
                    <a:lumOff val="80000"/>
                  </a:schemeClr>
                </a:solidFill>
              </a:rPr>
              <a:t> </a:t>
            </a:r>
            <a:r>
              <a:rPr lang="en-CA" sz="2400" dirty="0" err="1">
                <a:solidFill>
                  <a:schemeClr val="accent1">
                    <a:lumMod val="20000"/>
                    <a:lumOff val="80000"/>
                  </a:schemeClr>
                </a:solidFill>
              </a:rPr>
              <a:t>savo</a:t>
            </a:r>
            <a:r>
              <a:rPr lang="en-CA" sz="2400" dirty="0">
                <a:solidFill>
                  <a:schemeClr val="accent1">
                    <a:lumMod val="20000"/>
                    <a:lumOff val="80000"/>
                  </a:schemeClr>
                </a:solidFill>
              </a:rPr>
              <a:t> </a:t>
            </a:r>
            <a:r>
              <a:rPr lang="en-CA" sz="2400" dirty="0" err="1">
                <a:solidFill>
                  <a:schemeClr val="accent1">
                    <a:lumMod val="20000"/>
                    <a:lumOff val="80000"/>
                  </a:schemeClr>
                </a:solidFill>
              </a:rPr>
              <a:t>tikslus</a:t>
            </a:r>
            <a:r>
              <a:rPr lang="en-CA" sz="2400" dirty="0">
                <a:solidFill>
                  <a:schemeClr val="accent1">
                    <a:lumMod val="20000"/>
                    <a:lumOff val="80000"/>
                  </a:schemeClr>
                </a:solidFill>
              </a:rPr>
              <a:t>. </a:t>
            </a:r>
          </a:p>
          <a:p>
            <a:pPr>
              <a:lnSpc>
                <a:spcPct val="200000"/>
              </a:lnSpc>
            </a:pPr>
            <a:r>
              <a:rPr lang="lt-LT" sz="2600" dirty="0">
                <a:solidFill>
                  <a:schemeClr val="accent1">
                    <a:lumMod val="20000"/>
                    <a:lumOff val="80000"/>
                  </a:schemeClr>
                </a:solidFill>
              </a:rPr>
              <a:t>ĮTAKA: padidina paciento pasitikėjimą savimi ir </a:t>
            </a:r>
            <a:r>
              <a:rPr lang="lt-LT" sz="2600" dirty="0" smtClean="0">
                <a:solidFill>
                  <a:schemeClr val="accent1">
                    <a:lumMod val="20000"/>
                    <a:lumOff val="80000"/>
                  </a:schemeClr>
                </a:solidFill>
              </a:rPr>
              <a:t>efektyvumą</a:t>
            </a:r>
            <a:r>
              <a:rPr lang="lt-LT" sz="2600" dirty="0">
                <a:solidFill>
                  <a:schemeClr val="accent1">
                    <a:lumMod val="20000"/>
                    <a:lumOff val="80000"/>
                  </a:schemeClr>
                </a:solidFill>
              </a:rPr>
              <a:t>.</a:t>
            </a:r>
            <a:endParaRPr lang="en-CA" sz="2600" dirty="0">
              <a:solidFill>
                <a:schemeClr val="accent1">
                  <a:lumMod val="20000"/>
                  <a:lumOff val="80000"/>
                </a:schemeClr>
              </a:solidFill>
            </a:endParaRPr>
          </a:p>
        </p:txBody>
      </p:sp>
      <p:sp>
        <p:nvSpPr>
          <p:cNvPr id="4" name="TextBox 3"/>
          <p:cNvSpPr txBox="1"/>
          <p:nvPr/>
        </p:nvSpPr>
        <p:spPr>
          <a:xfrm>
            <a:off x="477859" y="6335453"/>
            <a:ext cx="10959410" cy="369332"/>
          </a:xfrm>
          <a:prstGeom prst="rect">
            <a:avLst/>
          </a:prstGeom>
          <a:noFill/>
        </p:spPr>
        <p:txBody>
          <a:bodyPr wrap="none" rtlCol="0">
            <a:spAutoFit/>
          </a:bodyPr>
          <a:lstStyle/>
          <a:p>
            <a:r>
              <a:rPr lang="en-CA" i="1" dirty="0">
                <a:solidFill>
                  <a:schemeClr val="bg1"/>
                </a:solidFill>
              </a:rPr>
              <a:t>Boyer BA, Pahari I. (editors) Comprehensive Handbook of Clinical Health Psychology. John Willey &amp; Sons, Inc. 2008</a:t>
            </a:r>
            <a:r>
              <a:rPr lang="en-CA" dirty="0">
                <a:solidFill>
                  <a:schemeClr val="bg1"/>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869" y="286661"/>
            <a:ext cx="1813073" cy="1813073"/>
          </a:xfrm>
          <a:prstGeom prst="rect">
            <a:avLst/>
          </a:prstGeom>
        </p:spPr>
      </p:pic>
    </p:spTree>
    <p:extLst>
      <p:ext uri="{BB962C8B-B14F-4D97-AF65-F5344CB8AC3E}">
        <p14:creationId xmlns:p14="http://schemas.microsoft.com/office/powerpoint/2010/main" val="16397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584" y="453219"/>
            <a:ext cx="10155936" cy="610235"/>
          </a:xfrm>
        </p:spPr>
        <p:txBody>
          <a:bodyPr>
            <a:noAutofit/>
          </a:bodyPr>
          <a:lstStyle/>
          <a:p>
            <a:r>
              <a:rPr lang="en-CA" sz="4000" dirty="0">
                <a:solidFill>
                  <a:srgbClr val="CCFFCC"/>
                </a:solidFill>
              </a:rPr>
              <a:t>RULE </a:t>
            </a:r>
            <a:r>
              <a:rPr lang="en-CA" sz="4000" dirty="0" smtClean="0">
                <a:solidFill>
                  <a:srgbClr val="CCFFCC"/>
                </a:solidFill>
              </a:rPr>
              <a:t>MOTIVACIJOS PRINCIPAI</a:t>
            </a:r>
            <a:endParaRPr lang="en-CA" sz="4000" dirty="0">
              <a:solidFill>
                <a:srgbClr val="CCFFCC"/>
              </a:solidFill>
            </a:endParaRPr>
          </a:p>
        </p:txBody>
      </p:sp>
      <p:sp>
        <p:nvSpPr>
          <p:cNvPr id="15" name="Rectangle: Rounded Corners 14"/>
          <p:cNvSpPr/>
          <p:nvPr/>
        </p:nvSpPr>
        <p:spPr>
          <a:xfrm>
            <a:off x="592061" y="1552615"/>
            <a:ext cx="629813" cy="877824"/>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n-CA" sz="5400" dirty="0">
                <a:solidFill>
                  <a:srgbClr val="005DA2"/>
                </a:solidFill>
              </a:rPr>
              <a:t>R</a:t>
            </a:r>
          </a:p>
          <a:p>
            <a:endParaRPr lang="en-CA" sz="5400" dirty="0">
              <a:solidFill>
                <a:srgbClr val="005DA2"/>
              </a:solidFill>
            </a:endParaRPr>
          </a:p>
        </p:txBody>
      </p:sp>
      <p:sp>
        <p:nvSpPr>
          <p:cNvPr id="16" name="Rectangle 15"/>
          <p:cNvSpPr/>
          <p:nvPr/>
        </p:nvSpPr>
        <p:spPr>
          <a:xfrm>
            <a:off x="1548384" y="2705171"/>
            <a:ext cx="9851136" cy="7571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defTabSz="1778000">
              <a:lnSpc>
                <a:spcPct val="90000"/>
              </a:lnSpc>
              <a:spcBef>
                <a:spcPct val="0"/>
              </a:spcBef>
              <a:spcAft>
                <a:spcPct val="35000"/>
              </a:spcAft>
            </a:pPr>
            <a:r>
              <a:rPr lang="en-US" sz="2400" b="1" dirty="0"/>
              <a:t>UNDERSTAND</a:t>
            </a:r>
            <a:r>
              <a:rPr lang="en-US" sz="2400" dirty="0"/>
              <a:t> </a:t>
            </a:r>
            <a:r>
              <a:rPr lang="en-US" sz="2400" dirty="0" err="1"/>
              <a:t>supraskite</a:t>
            </a:r>
            <a:r>
              <a:rPr lang="en-US" sz="2400" dirty="0"/>
              <a:t> </a:t>
            </a:r>
            <a:r>
              <a:rPr lang="en-US" sz="2400" dirty="0" err="1"/>
              <a:t>jų</a:t>
            </a:r>
            <a:r>
              <a:rPr lang="en-US" sz="2400" dirty="0"/>
              <a:t> </a:t>
            </a:r>
            <a:r>
              <a:rPr lang="en-US" sz="2400" dirty="0" err="1"/>
              <a:t>motyvaciją</a:t>
            </a:r>
            <a:r>
              <a:rPr lang="en-US" sz="2400" dirty="0"/>
              <a:t>: </a:t>
            </a:r>
            <a:r>
              <a:rPr lang="en-US" sz="2400" dirty="0" err="1"/>
              <a:t>domėkitės</a:t>
            </a:r>
            <a:r>
              <a:rPr lang="en-US" sz="2400" dirty="0"/>
              <a:t> </a:t>
            </a:r>
            <a:r>
              <a:rPr lang="en-US" sz="2400" dirty="0" err="1"/>
              <a:t>jų</a:t>
            </a:r>
            <a:r>
              <a:rPr lang="en-US" sz="2400" dirty="0"/>
              <a:t> </a:t>
            </a:r>
            <a:r>
              <a:rPr lang="en-US" sz="2400" dirty="0" err="1"/>
              <a:t>vertybėmis</a:t>
            </a:r>
            <a:r>
              <a:rPr lang="en-US" sz="2400" dirty="0"/>
              <a:t>, </a:t>
            </a:r>
            <a:r>
              <a:rPr lang="en-US" sz="2400" dirty="0" err="1"/>
              <a:t>poreikiais</a:t>
            </a:r>
            <a:r>
              <a:rPr lang="en-US" sz="2400" dirty="0"/>
              <a:t>, </a:t>
            </a:r>
            <a:r>
              <a:rPr lang="en-US" sz="2400" dirty="0" err="1"/>
              <a:t>galimybėmis</a:t>
            </a:r>
            <a:r>
              <a:rPr lang="en-US" sz="2400" dirty="0"/>
              <a:t>, </a:t>
            </a:r>
            <a:r>
              <a:rPr lang="en-US" sz="2400" dirty="0" err="1"/>
              <a:t>motyvacijomis</a:t>
            </a:r>
            <a:r>
              <a:rPr lang="en-US" sz="2400" dirty="0"/>
              <a:t> ir </a:t>
            </a:r>
            <a:r>
              <a:rPr lang="en-US" sz="2400" dirty="0" err="1"/>
              <a:t>kliūtimis</a:t>
            </a:r>
            <a:r>
              <a:rPr lang="en-US" sz="2400" dirty="0"/>
              <a:t>, </a:t>
            </a:r>
            <a:r>
              <a:rPr lang="en-US" sz="2400" dirty="0" err="1"/>
              <a:t>kurios</a:t>
            </a:r>
            <a:r>
              <a:rPr lang="en-US" sz="2400" dirty="0"/>
              <a:t> </a:t>
            </a:r>
            <a:r>
              <a:rPr lang="en-US" sz="2400" dirty="0" err="1"/>
              <a:t>trukdo</a:t>
            </a:r>
            <a:r>
              <a:rPr lang="en-US" sz="2400" dirty="0"/>
              <a:t> </a:t>
            </a:r>
            <a:r>
              <a:rPr lang="en-US" sz="2400" dirty="0" err="1"/>
              <a:t>keisti</a:t>
            </a:r>
            <a:r>
              <a:rPr lang="en-US" sz="2400" dirty="0"/>
              <a:t> </a:t>
            </a:r>
            <a:r>
              <a:rPr lang="en-US" sz="2400" dirty="0" err="1"/>
              <a:t>jų</a:t>
            </a:r>
            <a:r>
              <a:rPr lang="en-US" sz="2400" dirty="0"/>
              <a:t> </a:t>
            </a:r>
            <a:r>
              <a:rPr lang="en-US" sz="2400" dirty="0" err="1"/>
              <a:t>įpročius</a:t>
            </a:r>
            <a:r>
              <a:rPr lang="en-US" sz="2400" dirty="0"/>
              <a:t>. </a:t>
            </a:r>
          </a:p>
        </p:txBody>
      </p:sp>
      <p:sp>
        <p:nvSpPr>
          <p:cNvPr id="18" name="Rectangle: Rounded Corners 17"/>
          <p:cNvSpPr/>
          <p:nvPr/>
        </p:nvSpPr>
        <p:spPr>
          <a:xfrm>
            <a:off x="560853" y="2644824"/>
            <a:ext cx="629813" cy="877824"/>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n-CA" sz="5400" dirty="0">
                <a:solidFill>
                  <a:srgbClr val="005DA2"/>
                </a:solidFill>
              </a:rPr>
              <a:t>U</a:t>
            </a:r>
          </a:p>
          <a:p>
            <a:endParaRPr lang="en-CA" sz="5400" dirty="0">
              <a:solidFill>
                <a:srgbClr val="005DA2"/>
              </a:solidFill>
            </a:endParaRPr>
          </a:p>
        </p:txBody>
      </p:sp>
      <p:sp>
        <p:nvSpPr>
          <p:cNvPr id="19" name="Rectangle: Rounded Corners 18"/>
          <p:cNvSpPr/>
          <p:nvPr/>
        </p:nvSpPr>
        <p:spPr>
          <a:xfrm>
            <a:off x="560852" y="3817126"/>
            <a:ext cx="629813" cy="877824"/>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n-CA" sz="5400" dirty="0">
                <a:solidFill>
                  <a:srgbClr val="005DA2"/>
                </a:solidFill>
              </a:rPr>
              <a:t>L</a:t>
            </a:r>
          </a:p>
          <a:p>
            <a:endParaRPr lang="en-CA" sz="5400" dirty="0">
              <a:solidFill>
                <a:srgbClr val="005DA2"/>
              </a:solidFill>
            </a:endParaRPr>
          </a:p>
        </p:txBody>
      </p:sp>
      <p:sp>
        <p:nvSpPr>
          <p:cNvPr id="20" name="Rectangle 19"/>
          <p:cNvSpPr/>
          <p:nvPr/>
        </p:nvSpPr>
        <p:spPr>
          <a:xfrm>
            <a:off x="1548384" y="3877473"/>
            <a:ext cx="9851136" cy="7571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defTabSz="1778000">
              <a:lnSpc>
                <a:spcPct val="90000"/>
              </a:lnSpc>
              <a:spcBef>
                <a:spcPct val="0"/>
              </a:spcBef>
              <a:spcAft>
                <a:spcPct val="35000"/>
              </a:spcAft>
            </a:pPr>
            <a:r>
              <a:rPr lang="en-US" sz="2400" b="1" dirty="0"/>
              <a:t>LISTEN </a:t>
            </a:r>
            <a:r>
              <a:rPr lang="en-US" sz="2400" dirty="0" err="1"/>
              <a:t>klausykitės</a:t>
            </a:r>
            <a:r>
              <a:rPr lang="en-US" sz="2400" dirty="0"/>
              <a:t> </a:t>
            </a:r>
            <a:r>
              <a:rPr lang="en-US" sz="2400" dirty="0" err="1"/>
              <a:t>su</a:t>
            </a:r>
            <a:r>
              <a:rPr lang="en-US" sz="2400" dirty="0"/>
              <a:t> </a:t>
            </a:r>
            <a:r>
              <a:rPr lang="en-US" sz="2400" dirty="0" err="1"/>
              <a:t>empatija</a:t>
            </a:r>
            <a:r>
              <a:rPr lang="en-US" sz="2400" dirty="0"/>
              <a:t>: </a:t>
            </a:r>
            <a:r>
              <a:rPr lang="en-US" sz="2400" dirty="0" err="1"/>
              <a:t>siekite</a:t>
            </a:r>
            <a:r>
              <a:rPr lang="en-US" sz="2400" dirty="0"/>
              <a:t> </a:t>
            </a:r>
            <a:r>
              <a:rPr lang="en-US" sz="2400" dirty="0" err="1"/>
              <a:t>suprasti</a:t>
            </a:r>
            <a:r>
              <a:rPr lang="en-US" sz="2400" dirty="0"/>
              <a:t> </a:t>
            </a:r>
            <a:r>
              <a:rPr lang="en-US" sz="2400" dirty="0" err="1"/>
              <a:t>pacientų</a:t>
            </a:r>
            <a:r>
              <a:rPr lang="en-US" sz="2400" dirty="0"/>
              <a:t> </a:t>
            </a:r>
            <a:r>
              <a:rPr lang="en-US" sz="2400" dirty="0" err="1"/>
              <a:t>vertybes</a:t>
            </a:r>
            <a:r>
              <a:rPr lang="en-US" sz="2400" dirty="0"/>
              <a:t>, </a:t>
            </a:r>
            <a:r>
              <a:rPr lang="en-US" sz="2400" dirty="0" err="1"/>
              <a:t>poreikius</a:t>
            </a:r>
            <a:r>
              <a:rPr lang="en-US" sz="2400" dirty="0"/>
              <a:t>, </a:t>
            </a:r>
            <a:r>
              <a:rPr lang="en-US" sz="2400" dirty="0" err="1"/>
              <a:t>galimybes</a:t>
            </a:r>
            <a:r>
              <a:rPr lang="en-US" sz="2400" dirty="0"/>
              <a:t>, </a:t>
            </a:r>
            <a:r>
              <a:rPr lang="en-US" sz="2400" dirty="0" err="1"/>
              <a:t>motyvacijas</a:t>
            </a:r>
            <a:r>
              <a:rPr lang="en-US" sz="2400" dirty="0"/>
              <a:t> ir </a:t>
            </a:r>
            <a:r>
              <a:rPr lang="en-US" sz="2400" dirty="0" err="1"/>
              <a:t>galimas</a:t>
            </a:r>
            <a:r>
              <a:rPr lang="en-US" sz="2400" dirty="0"/>
              <a:t> </a:t>
            </a:r>
            <a:r>
              <a:rPr lang="en-US" sz="2400" dirty="0" err="1"/>
              <a:t>kliūtis</a:t>
            </a:r>
            <a:r>
              <a:rPr lang="en-US" sz="2400" dirty="0"/>
              <a:t>, </a:t>
            </a:r>
            <a:r>
              <a:rPr lang="en-US" sz="2400" dirty="0" err="1"/>
              <a:t>kurios</a:t>
            </a:r>
            <a:r>
              <a:rPr lang="en-US" sz="2400" dirty="0"/>
              <a:t> </a:t>
            </a:r>
            <a:r>
              <a:rPr lang="en-US" sz="2400" dirty="0" err="1"/>
              <a:t>trukdo</a:t>
            </a:r>
            <a:r>
              <a:rPr lang="en-US" sz="2400" dirty="0"/>
              <a:t> </a:t>
            </a:r>
            <a:r>
              <a:rPr lang="en-US" sz="2400" dirty="0" err="1" smtClean="0"/>
              <a:t>jiems</a:t>
            </a:r>
            <a:r>
              <a:rPr lang="en-US" sz="2400" dirty="0" smtClean="0"/>
              <a:t> </a:t>
            </a:r>
            <a:r>
              <a:rPr lang="en-US" sz="2400" dirty="0" err="1" smtClean="0"/>
              <a:t>keisti</a:t>
            </a:r>
            <a:r>
              <a:rPr lang="en-US" sz="2400" dirty="0" smtClean="0"/>
              <a:t> </a:t>
            </a:r>
            <a:r>
              <a:rPr lang="en-US" sz="2400" dirty="0" err="1"/>
              <a:t>įpročius</a:t>
            </a:r>
            <a:r>
              <a:rPr lang="en-US" sz="2400" dirty="0"/>
              <a:t>. </a:t>
            </a:r>
          </a:p>
        </p:txBody>
      </p:sp>
      <p:sp>
        <p:nvSpPr>
          <p:cNvPr id="21" name="Rectangle: Rounded Corners 20"/>
          <p:cNvSpPr/>
          <p:nvPr/>
        </p:nvSpPr>
        <p:spPr>
          <a:xfrm>
            <a:off x="568599" y="5104018"/>
            <a:ext cx="629813" cy="877824"/>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n-CA" sz="5400" dirty="0">
                <a:solidFill>
                  <a:srgbClr val="005DA2"/>
                </a:solidFill>
              </a:rPr>
              <a:t>E</a:t>
            </a:r>
          </a:p>
          <a:p>
            <a:endParaRPr lang="en-CA" sz="5400" dirty="0">
              <a:solidFill>
                <a:srgbClr val="005DA2"/>
              </a:solidFill>
            </a:endParaRPr>
          </a:p>
        </p:txBody>
      </p:sp>
      <p:sp>
        <p:nvSpPr>
          <p:cNvPr id="22" name="Rectangle 21"/>
          <p:cNvSpPr/>
          <p:nvPr/>
        </p:nvSpPr>
        <p:spPr>
          <a:xfrm>
            <a:off x="1548384" y="5104018"/>
            <a:ext cx="9851136" cy="10895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defTabSz="1778000">
              <a:lnSpc>
                <a:spcPct val="90000"/>
              </a:lnSpc>
              <a:spcBef>
                <a:spcPct val="0"/>
              </a:spcBef>
              <a:spcAft>
                <a:spcPct val="35000"/>
              </a:spcAft>
            </a:pPr>
            <a:r>
              <a:rPr lang="en-US" sz="2400" b="1" dirty="0" smtClean="0"/>
              <a:t>EMPOWER</a:t>
            </a:r>
            <a:r>
              <a:rPr lang="en-US" sz="2400" dirty="0" smtClean="0"/>
              <a:t> </a:t>
            </a:r>
            <a:r>
              <a:rPr lang="en-US" sz="2400" dirty="0" err="1"/>
              <a:t>įgalinkite</a:t>
            </a:r>
            <a:r>
              <a:rPr lang="en-US" sz="2400" dirty="0"/>
              <a:t> </a:t>
            </a:r>
            <a:r>
              <a:rPr lang="en-US" sz="2400" dirty="0" err="1"/>
              <a:t>savo</a:t>
            </a:r>
            <a:r>
              <a:rPr lang="en-US" sz="2400" dirty="0"/>
              <a:t> </a:t>
            </a:r>
            <a:r>
              <a:rPr lang="en-US" sz="2400" dirty="0" err="1"/>
              <a:t>pacientus</a:t>
            </a:r>
            <a:r>
              <a:rPr lang="en-US" sz="2400" dirty="0"/>
              <a:t>. </a:t>
            </a:r>
            <a:r>
              <a:rPr lang="en-US" sz="2400" dirty="0" err="1"/>
              <a:t>Dirbkite</a:t>
            </a:r>
            <a:r>
              <a:rPr lang="en-US" sz="2400" dirty="0"/>
              <a:t> </a:t>
            </a:r>
            <a:r>
              <a:rPr lang="en-US" sz="2400" dirty="0" err="1"/>
              <a:t>kartu</a:t>
            </a:r>
            <a:r>
              <a:rPr lang="en-US" sz="2400" dirty="0"/>
              <a:t> </a:t>
            </a:r>
            <a:r>
              <a:rPr lang="en-US" sz="2400" dirty="0" err="1"/>
              <a:t>su</a:t>
            </a:r>
            <a:r>
              <a:rPr lang="en-US" sz="2400" dirty="0"/>
              <a:t> </a:t>
            </a:r>
            <a:r>
              <a:rPr lang="en-US" sz="2400" dirty="0" err="1"/>
              <a:t>pacientu</a:t>
            </a:r>
            <a:r>
              <a:rPr lang="en-US" sz="2400" dirty="0"/>
              <a:t>, </a:t>
            </a:r>
            <a:r>
              <a:rPr lang="en-US" sz="2400" dirty="0" err="1"/>
              <a:t>kad</a:t>
            </a:r>
            <a:r>
              <a:rPr lang="en-US" sz="2400" dirty="0"/>
              <a:t> </a:t>
            </a:r>
            <a:r>
              <a:rPr lang="en-US" sz="2400" dirty="0" err="1"/>
              <a:t>nustatytumėte</a:t>
            </a:r>
            <a:r>
              <a:rPr lang="en-US" sz="2400" dirty="0"/>
              <a:t> </a:t>
            </a:r>
            <a:r>
              <a:rPr lang="en-US" sz="2400" dirty="0" err="1"/>
              <a:t>specifiškus</a:t>
            </a:r>
            <a:r>
              <a:rPr lang="en-US" sz="2400" dirty="0"/>
              <a:t>, </a:t>
            </a:r>
            <a:r>
              <a:rPr lang="en-US" sz="2400" dirty="0" err="1"/>
              <a:t>realistiškus</a:t>
            </a:r>
            <a:r>
              <a:rPr lang="en-US" sz="2400" dirty="0"/>
              <a:t> </a:t>
            </a:r>
            <a:r>
              <a:rPr lang="en-US" sz="2400" dirty="0" err="1"/>
              <a:t>bei</a:t>
            </a:r>
            <a:r>
              <a:rPr lang="en-US" sz="2400" dirty="0"/>
              <a:t> </a:t>
            </a:r>
            <a:r>
              <a:rPr lang="en-US" sz="2400" dirty="0" smtClean="0"/>
              <a:t>jam/jai </a:t>
            </a:r>
            <a:r>
              <a:rPr lang="en-US" sz="2400" dirty="0" err="1" smtClean="0"/>
              <a:t>pasiekiamus</a:t>
            </a:r>
            <a:r>
              <a:rPr lang="en-US" sz="2400" dirty="0" smtClean="0"/>
              <a:t> </a:t>
            </a:r>
            <a:r>
              <a:rPr lang="en-US" sz="2400" dirty="0" err="1"/>
              <a:t>tikslus</a:t>
            </a:r>
            <a:r>
              <a:rPr lang="en-US" sz="2400" dirty="0"/>
              <a:t>, </a:t>
            </a:r>
            <a:r>
              <a:rPr lang="en-US" sz="2400" dirty="0" err="1"/>
              <a:t>raskite</a:t>
            </a:r>
            <a:r>
              <a:rPr lang="en-US" sz="2400" dirty="0"/>
              <a:t> </a:t>
            </a:r>
            <a:r>
              <a:rPr lang="en-US" sz="2400" dirty="0" err="1"/>
              <a:t>strategijas</a:t>
            </a:r>
            <a:r>
              <a:rPr lang="en-US" sz="2400" dirty="0"/>
              <a:t>, </a:t>
            </a:r>
            <a:r>
              <a:rPr lang="en-US" sz="2400" dirty="0" err="1"/>
              <a:t>kurios</a:t>
            </a:r>
            <a:r>
              <a:rPr lang="en-US" sz="2400" dirty="0"/>
              <a:t> </a:t>
            </a:r>
            <a:r>
              <a:rPr lang="en-US" sz="2400" dirty="0" err="1"/>
              <a:t>leistų</a:t>
            </a:r>
            <a:r>
              <a:rPr lang="en-US" sz="2400" dirty="0"/>
              <a:t> </a:t>
            </a:r>
            <a:r>
              <a:rPr lang="en-US" sz="2400" dirty="0" err="1"/>
              <a:t>įveikti</a:t>
            </a:r>
            <a:r>
              <a:rPr lang="en-US" sz="2400" dirty="0"/>
              <a:t> </a:t>
            </a:r>
            <a:r>
              <a:rPr lang="en-US" sz="2400" dirty="0" err="1"/>
              <a:t>iškylančias</a:t>
            </a:r>
            <a:r>
              <a:rPr lang="en-US" sz="2400" dirty="0"/>
              <a:t> </a:t>
            </a:r>
            <a:r>
              <a:rPr lang="en-US" sz="2400" dirty="0" err="1"/>
              <a:t>kliūtis</a:t>
            </a:r>
            <a:r>
              <a:rPr lang="en-US" sz="2400" dirty="0"/>
              <a:t>. </a:t>
            </a:r>
          </a:p>
        </p:txBody>
      </p:sp>
      <p:sp>
        <p:nvSpPr>
          <p:cNvPr id="11" name="Rectangle 10"/>
          <p:cNvSpPr/>
          <p:nvPr/>
        </p:nvSpPr>
        <p:spPr>
          <a:xfrm>
            <a:off x="1548384" y="1446763"/>
            <a:ext cx="9851136" cy="10895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defTabSz="1778000">
              <a:lnSpc>
                <a:spcPct val="90000"/>
              </a:lnSpc>
              <a:spcBef>
                <a:spcPct val="0"/>
              </a:spcBef>
              <a:spcAft>
                <a:spcPct val="35000"/>
              </a:spcAft>
            </a:pPr>
            <a:r>
              <a:rPr lang="en-US" sz="2400" b="1" dirty="0"/>
              <a:t>RESIST</a:t>
            </a:r>
            <a:r>
              <a:rPr lang="en-US" sz="2400" dirty="0"/>
              <a:t> </a:t>
            </a:r>
            <a:r>
              <a:rPr lang="en-US" sz="2400" dirty="0" err="1"/>
              <a:t>venkite</a:t>
            </a:r>
            <a:r>
              <a:rPr lang="en-US" sz="2400" dirty="0"/>
              <a:t> </a:t>
            </a:r>
            <a:r>
              <a:rPr lang="en-US" sz="2400" dirty="0" err="1"/>
              <a:t>sakyti</a:t>
            </a:r>
            <a:r>
              <a:rPr lang="en-US" sz="2400" dirty="0"/>
              <a:t> </a:t>
            </a:r>
            <a:r>
              <a:rPr lang="en-US" sz="2400" dirty="0" err="1"/>
              <a:t>pacientams</a:t>
            </a:r>
            <a:r>
              <a:rPr lang="en-US" sz="2400" dirty="0"/>
              <a:t>, </a:t>
            </a:r>
            <a:r>
              <a:rPr lang="en-US" sz="2400" dirty="0" err="1"/>
              <a:t>ką</a:t>
            </a:r>
            <a:r>
              <a:rPr lang="en-US" sz="2400" dirty="0"/>
              <a:t> </a:t>
            </a:r>
            <a:r>
              <a:rPr lang="en-US" sz="2400" dirty="0" err="1"/>
              <a:t>reikia</a:t>
            </a:r>
            <a:r>
              <a:rPr lang="en-US" sz="2400" dirty="0"/>
              <a:t> </a:t>
            </a:r>
            <a:r>
              <a:rPr lang="en-US" sz="2400" dirty="0" err="1"/>
              <a:t>daryti</a:t>
            </a:r>
            <a:r>
              <a:rPr lang="en-US" sz="2400" dirty="0"/>
              <a:t>: </a:t>
            </a:r>
            <a:r>
              <a:rPr lang="en-US" sz="2400" dirty="0" err="1" smtClean="0"/>
              <a:t>jiems</a:t>
            </a:r>
            <a:r>
              <a:rPr lang="en-US" sz="2400" dirty="0" smtClean="0"/>
              <a:t> </a:t>
            </a:r>
            <a:r>
              <a:rPr lang="en-US" sz="2400" dirty="0" err="1" smtClean="0"/>
              <a:t>nenurodinėkite</a:t>
            </a:r>
            <a:r>
              <a:rPr lang="en-US" sz="2400" dirty="0"/>
              <a:t>, </a:t>
            </a:r>
            <a:r>
              <a:rPr lang="en-US" sz="2400" dirty="0" err="1" smtClean="0"/>
              <a:t>nenukreipinėkite</a:t>
            </a:r>
            <a:r>
              <a:rPr lang="en-US" sz="2400" dirty="0" smtClean="0"/>
              <a:t> j</a:t>
            </a:r>
            <a:r>
              <a:rPr lang="lt-LT" sz="2400" dirty="0" smtClean="0"/>
              <a:t>ų</a:t>
            </a:r>
            <a:r>
              <a:rPr lang="en-US" sz="2400" dirty="0" smtClean="0"/>
              <a:t> d</a:t>
            </a:r>
            <a:r>
              <a:rPr lang="lt-LT" sz="2400" dirty="0" smtClean="0"/>
              <a:t>ė</a:t>
            </a:r>
            <a:r>
              <a:rPr lang="en-CA" sz="2400" dirty="0" err="1" smtClean="0"/>
              <a:t>mesio</a:t>
            </a:r>
            <a:r>
              <a:rPr lang="en-US" sz="2400" dirty="0" smtClean="0"/>
              <a:t>, </a:t>
            </a:r>
            <a:r>
              <a:rPr lang="en-US" sz="2400" dirty="0" err="1" smtClean="0"/>
              <a:t>neįtikinėkite</a:t>
            </a:r>
            <a:r>
              <a:rPr lang="en-US" sz="2400" dirty="0" smtClean="0"/>
              <a:t>, </a:t>
            </a:r>
            <a:r>
              <a:rPr lang="en-US" sz="2400" dirty="0" err="1" smtClean="0"/>
              <a:t>neprimeskite</a:t>
            </a:r>
            <a:r>
              <a:rPr lang="en-US" sz="2400" dirty="0" smtClean="0"/>
              <a:t> </a:t>
            </a:r>
            <a:r>
              <a:rPr lang="en-US" sz="2400" dirty="0" err="1" smtClean="0"/>
              <a:t>jiems</a:t>
            </a:r>
            <a:r>
              <a:rPr lang="en-US" sz="2400" dirty="0" smtClean="0"/>
              <a:t> </a:t>
            </a:r>
            <a:r>
              <a:rPr lang="en-US" sz="2400" dirty="0" err="1" smtClean="0"/>
              <a:t>savo</a:t>
            </a:r>
            <a:r>
              <a:rPr lang="en-US" sz="2400" dirty="0" smtClean="0"/>
              <a:t> </a:t>
            </a:r>
            <a:r>
              <a:rPr lang="en-US" sz="2400" dirty="0" err="1" smtClean="0"/>
              <a:t>nuomon</a:t>
            </a:r>
            <a:r>
              <a:rPr lang="lt-LT" sz="2400" dirty="0" smtClean="0"/>
              <a:t>ė</a:t>
            </a:r>
            <a:r>
              <a:rPr lang="en-CA" sz="2400" dirty="0" smtClean="0"/>
              <a:t>s</a:t>
            </a:r>
            <a:r>
              <a:rPr lang="en-US" sz="2400" dirty="0" smtClean="0"/>
              <a:t>.</a:t>
            </a:r>
            <a:endParaRPr lang="en-US" sz="2400" dirty="0"/>
          </a:p>
        </p:txBody>
      </p:sp>
    </p:spTree>
    <p:extLst>
      <p:ext uri="{BB962C8B-B14F-4D97-AF65-F5344CB8AC3E}">
        <p14:creationId xmlns:p14="http://schemas.microsoft.com/office/powerpoint/2010/main" val="252189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P spid="21" grpId="0" animBg="1"/>
      <p:bldP spid="22"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err="1" smtClean="0">
                <a:solidFill>
                  <a:schemeClr val="accent6">
                    <a:lumMod val="40000"/>
                    <a:lumOff val="60000"/>
                  </a:schemeClr>
                </a:solidFill>
              </a:rPr>
              <a:t>Pranešimo</a:t>
            </a:r>
            <a:r>
              <a:rPr lang="en-CA" sz="4000" dirty="0" smtClean="0">
                <a:solidFill>
                  <a:schemeClr val="accent6">
                    <a:lumMod val="40000"/>
                    <a:lumOff val="60000"/>
                  </a:schemeClr>
                </a:solidFill>
              </a:rPr>
              <a:t> </a:t>
            </a:r>
            <a:r>
              <a:rPr lang="en-CA" sz="4000" dirty="0" err="1" smtClean="0">
                <a:solidFill>
                  <a:schemeClr val="accent6">
                    <a:lumMod val="40000"/>
                    <a:lumOff val="60000"/>
                  </a:schemeClr>
                </a:solidFill>
              </a:rPr>
              <a:t>planas</a:t>
            </a:r>
            <a:endParaRPr lang="en-CA" sz="4000" dirty="0">
              <a:solidFill>
                <a:schemeClr val="accent6">
                  <a:lumMod val="40000"/>
                  <a:lumOff val="60000"/>
                </a:schemeClr>
              </a:solidFill>
            </a:endParaRPr>
          </a:p>
        </p:txBody>
      </p:sp>
      <p:sp>
        <p:nvSpPr>
          <p:cNvPr id="3" name="Content Placeholder 2"/>
          <p:cNvSpPr>
            <a:spLocks noGrp="1"/>
          </p:cNvSpPr>
          <p:nvPr>
            <p:ph idx="1"/>
          </p:nvPr>
        </p:nvSpPr>
        <p:spPr>
          <a:xfrm>
            <a:off x="1705855" y="1337640"/>
            <a:ext cx="6720281" cy="5178837"/>
          </a:xfrm>
        </p:spPr>
        <p:txBody>
          <a:bodyPr>
            <a:normAutofit fontScale="62500" lnSpcReduction="20000"/>
          </a:bodyPr>
          <a:lstStyle/>
          <a:p>
            <a:pPr>
              <a:lnSpc>
                <a:spcPct val="200000"/>
              </a:lnSpc>
            </a:pPr>
            <a:r>
              <a:rPr lang="en-CA" dirty="0" err="1">
                <a:solidFill>
                  <a:schemeClr val="tx2">
                    <a:lumMod val="20000"/>
                    <a:lumOff val="80000"/>
                  </a:schemeClr>
                </a:solidFill>
              </a:rPr>
              <a:t>Odontologija</a:t>
            </a:r>
            <a:r>
              <a:rPr lang="en-CA" dirty="0">
                <a:solidFill>
                  <a:schemeClr val="tx2">
                    <a:lumMod val="20000"/>
                    <a:lumOff val="80000"/>
                  </a:schemeClr>
                </a:solidFill>
              </a:rPr>
              <a:t> – tai </a:t>
            </a:r>
            <a:r>
              <a:rPr lang="en-CA" dirty="0" err="1">
                <a:solidFill>
                  <a:schemeClr val="tx2">
                    <a:lumMod val="20000"/>
                    <a:lumOff val="80000"/>
                  </a:schemeClr>
                </a:solidFill>
              </a:rPr>
              <a:t>socialinis</a:t>
            </a:r>
            <a:r>
              <a:rPr lang="en-CA" dirty="0">
                <a:solidFill>
                  <a:schemeClr val="tx2">
                    <a:lumMod val="20000"/>
                    <a:lumOff val="80000"/>
                  </a:schemeClr>
                </a:solidFill>
              </a:rPr>
              <a:t> </a:t>
            </a:r>
            <a:r>
              <a:rPr lang="en-CA" dirty="0" err="1" smtClean="0">
                <a:solidFill>
                  <a:schemeClr val="tx2">
                    <a:lumMod val="20000"/>
                    <a:lumOff val="80000"/>
                  </a:schemeClr>
                </a:solidFill>
              </a:rPr>
              <a:t>profesinis</a:t>
            </a:r>
            <a:r>
              <a:rPr lang="en-CA" dirty="0" smtClean="0">
                <a:solidFill>
                  <a:schemeClr val="tx2">
                    <a:lumMod val="20000"/>
                    <a:lumOff val="80000"/>
                  </a:schemeClr>
                </a:solidFill>
              </a:rPr>
              <a:t> </a:t>
            </a:r>
            <a:r>
              <a:rPr lang="en-CA" dirty="0" err="1" smtClean="0">
                <a:solidFill>
                  <a:schemeClr val="tx2">
                    <a:lumMod val="20000"/>
                    <a:lumOff val="80000"/>
                  </a:schemeClr>
                </a:solidFill>
              </a:rPr>
              <a:t>įsipareigojimas</a:t>
            </a:r>
            <a:endParaRPr lang="en-CA" dirty="0">
              <a:solidFill>
                <a:schemeClr val="tx2">
                  <a:lumMod val="20000"/>
                  <a:lumOff val="80000"/>
                </a:schemeClr>
              </a:solidFill>
            </a:endParaRPr>
          </a:p>
          <a:p>
            <a:pPr>
              <a:lnSpc>
                <a:spcPct val="200000"/>
              </a:lnSpc>
            </a:pPr>
            <a:r>
              <a:rPr lang="en-CA" dirty="0" err="1" smtClean="0">
                <a:solidFill>
                  <a:schemeClr val="tx2">
                    <a:lumMod val="20000"/>
                    <a:lumOff val="80000"/>
                  </a:schemeClr>
                </a:solidFill>
              </a:rPr>
              <a:t>Psichologija</a:t>
            </a:r>
            <a:r>
              <a:rPr lang="en-CA" dirty="0" smtClean="0">
                <a:solidFill>
                  <a:schemeClr val="tx2">
                    <a:lumMod val="20000"/>
                    <a:lumOff val="80000"/>
                  </a:schemeClr>
                </a:solidFill>
              </a:rPr>
              <a:t> </a:t>
            </a:r>
            <a:r>
              <a:rPr lang="en-CA" dirty="0" err="1" smtClean="0">
                <a:solidFill>
                  <a:schemeClr val="tx2">
                    <a:lumMod val="20000"/>
                    <a:lumOff val="80000"/>
                  </a:schemeClr>
                </a:solidFill>
              </a:rPr>
              <a:t>odontologijoje</a:t>
            </a:r>
            <a:endParaRPr lang="en-CA" dirty="0">
              <a:solidFill>
                <a:schemeClr val="tx2">
                  <a:lumMod val="20000"/>
                  <a:lumOff val="80000"/>
                </a:schemeClr>
              </a:solidFill>
            </a:endParaRPr>
          </a:p>
          <a:p>
            <a:pPr>
              <a:lnSpc>
                <a:spcPct val="200000"/>
              </a:lnSpc>
            </a:pPr>
            <a:r>
              <a:rPr lang="en-CA" dirty="0" err="1" smtClean="0">
                <a:solidFill>
                  <a:schemeClr val="tx2">
                    <a:lumMod val="20000"/>
                    <a:lumOff val="80000"/>
                  </a:schemeClr>
                </a:solidFill>
              </a:rPr>
              <a:t>Bendravimas</a:t>
            </a:r>
            <a:r>
              <a:rPr lang="en-CA" dirty="0" smtClean="0">
                <a:solidFill>
                  <a:schemeClr val="tx2">
                    <a:lumMod val="20000"/>
                    <a:lumOff val="80000"/>
                  </a:schemeClr>
                </a:solidFill>
              </a:rPr>
              <a:t> </a:t>
            </a:r>
            <a:r>
              <a:rPr lang="en-CA" dirty="0" err="1" smtClean="0">
                <a:solidFill>
                  <a:schemeClr val="tx2">
                    <a:lumMod val="20000"/>
                    <a:lumOff val="80000"/>
                  </a:schemeClr>
                </a:solidFill>
              </a:rPr>
              <a:t>su</a:t>
            </a:r>
            <a:r>
              <a:rPr lang="en-CA" dirty="0" smtClean="0">
                <a:solidFill>
                  <a:schemeClr val="tx2">
                    <a:lumMod val="20000"/>
                    <a:lumOff val="80000"/>
                  </a:schemeClr>
                </a:solidFill>
              </a:rPr>
              <a:t> </a:t>
            </a:r>
            <a:r>
              <a:rPr lang="en-CA" dirty="0" err="1" smtClean="0">
                <a:solidFill>
                  <a:schemeClr val="tx2">
                    <a:lumMod val="20000"/>
                    <a:lumOff val="80000"/>
                  </a:schemeClr>
                </a:solidFill>
              </a:rPr>
              <a:t>nebendradarbiaujančiais</a:t>
            </a:r>
            <a:r>
              <a:rPr lang="en-CA" dirty="0" smtClean="0">
                <a:solidFill>
                  <a:schemeClr val="tx2">
                    <a:lumMod val="20000"/>
                    <a:lumOff val="80000"/>
                  </a:schemeClr>
                </a:solidFill>
              </a:rPr>
              <a:t> </a:t>
            </a:r>
            <a:r>
              <a:rPr lang="en-CA" dirty="0" err="1" smtClean="0">
                <a:solidFill>
                  <a:schemeClr val="tx2">
                    <a:lumMod val="20000"/>
                    <a:lumOff val="80000"/>
                  </a:schemeClr>
                </a:solidFill>
              </a:rPr>
              <a:t>pacientais</a:t>
            </a:r>
            <a:r>
              <a:rPr lang="en-CA" dirty="0" smtClean="0">
                <a:solidFill>
                  <a:schemeClr val="tx2">
                    <a:lumMod val="20000"/>
                    <a:lumOff val="80000"/>
                  </a:schemeClr>
                </a:solidFill>
              </a:rPr>
              <a:t> </a:t>
            </a:r>
            <a:r>
              <a:rPr lang="en-CA" dirty="0" err="1" smtClean="0">
                <a:solidFill>
                  <a:schemeClr val="tx2">
                    <a:lumMod val="20000"/>
                    <a:lumOff val="80000"/>
                  </a:schemeClr>
                </a:solidFill>
              </a:rPr>
              <a:t>ir</a:t>
            </a:r>
            <a:r>
              <a:rPr lang="en-CA" dirty="0" smtClean="0">
                <a:solidFill>
                  <a:schemeClr val="tx2">
                    <a:lumMod val="20000"/>
                    <a:lumOff val="80000"/>
                  </a:schemeClr>
                </a:solidFill>
              </a:rPr>
              <a:t> j</a:t>
            </a:r>
            <a:r>
              <a:rPr lang="lt-LT" dirty="0" smtClean="0">
                <a:solidFill>
                  <a:schemeClr val="tx2">
                    <a:lumMod val="20000"/>
                    <a:lumOff val="80000"/>
                  </a:schemeClr>
                </a:solidFill>
              </a:rPr>
              <a:t>ų</a:t>
            </a:r>
            <a:r>
              <a:rPr lang="en-CA" dirty="0" smtClean="0">
                <a:solidFill>
                  <a:schemeClr val="tx2">
                    <a:lumMod val="20000"/>
                    <a:lumOff val="80000"/>
                  </a:schemeClr>
                </a:solidFill>
              </a:rPr>
              <a:t> </a:t>
            </a:r>
            <a:r>
              <a:rPr lang="en-CA" dirty="0" err="1" smtClean="0">
                <a:solidFill>
                  <a:schemeClr val="tx2">
                    <a:lumMod val="20000"/>
                    <a:lumOff val="80000"/>
                  </a:schemeClr>
                </a:solidFill>
              </a:rPr>
              <a:t>prie</a:t>
            </a:r>
            <a:r>
              <a:rPr lang="lt-LT" dirty="0" smtClean="0">
                <a:solidFill>
                  <a:schemeClr val="tx2">
                    <a:lumMod val="20000"/>
                    <a:lumOff val="80000"/>
                  </a:schemeClr>
                </a:solidFill>
              </a:rPr>
              <a:t>ž</a:t>
            </a:r>
            <a:r>
              <a:rPr lang="en-CA" dirty="0" err="1" smtClean="0">
                <a:solidFill>
                  <a:schemeClr val="tx2">
                    <a:lumMod val="20000"/>
                    <a:lumOff val="80000"/>
                  </a:schemeClr>
                </a:solidFill>
              </a:rPr>
              <a:t>i</a:t>
            </a:r>
            <a:r>
              <a:rPr lang="lt-LT" dirty="0" smtClean="0">
                <a:solidFill>
                  <a:schemeClr val="tx2">
                    <a:lumMod val="20000"/>
                    <a:lumOff val="80000"/>
                  </a:schemeClr>
                </a:solidFill>
              </a:rPr>
              <a:t>ū</a:t>
            </a:r>
            <a:r>
              <a:rPr lang="en-CA" dirty="0" err="1" smtClean="0">
                <a:solidFill>
                  <a:schemeClr val="tx2">
                    <a:lumMod val="20000"/>
                    <a:lumOff val="80000"/>
                  </a:schemeClr>
                </a:solidFill>
              </a:rPr>
              <a:t>ra</a:t>
            </a:r>
            <a:endParaRPr lang="en-CA" dirty="0">
              <a:solidFill>
                <a:schemeClr val="tx2">
                  <a:lumMod val="20000"/>
                  <a:lumOff val="80000"/>
                </a:schemeClr>
              </a:solidFill>
            </a:endParaRPr>
          </a:p>
          <a:p>
            <a:pPr>
              <a:lnSpc>
                <a:spcPct val="200000"/>
              </a:lnSpc>
            </a:pPr>
            <a:r>
              <a:rPr lang="en-CA" dirty="0" err="1">
                <a:solidFill>
                  <a:schemeClr val="tx2">
                    <a:lumMod val="20000"/>
                    <a:lumOff val="80000"/>
                  </a:schemeClr>
                </a:solidFill>
              </a:rPr>
              <a:t>Skausmo</a:t>
            </a:r>
            <a:r>
              <a:rPr lang="en-CA" dirty="0">
                <a:solidFill>
                  <a:schemeClr val="tx2">
                    <a:lumMod val="20000"/>
                    <a:lumOff val="80000"/>
                  </a:schemeClr>
                </a:solidFill>
              </a:rPr>
              <a:t> </a:t>
            </a:r>
            <a:r>
              <a:rPr lang="en-CA" dirty="0" err="1">
                <a:solidFill>
                  <a:schemeClr val="tx2">
                    <a:lumMod val="20000"/>
                    <a:lumOff val="80000"/>
                  </a:schemeClr>
                </a:solidFill>
              </a:rPr>
              <a:t>psichologija</a:t>
            </a:r>
            <a:endParaRPr lang="en-CA" dirty="0">
              <a:solidFill>
                <a:schemeClr val="tx2">
                  <a:lumMod val="20000"/>
                  <a:lumOff val="80000"/>
                </a:schemeClr>
              </a:solidFill>
            </a:endParaRPr>
          </a:p>
          <a:p>
            <a:pPr>
              <a:lnSpc>
                <a:spcPct val="200000"/>
              </a:lnSpc>
            </a:pPr>
            <a:r>
              <a:rPr lang="en-CA" dirty="0" err="1" smtClean="0">
                <a:solidFill>
                  <a:schemeClr val="tx2">
                    <a:lumMod val="20000"/>
                    <a:lumOff val="80000"/>
                  </a:schemeClr>
                </a:solidFill>
              </a:rPr>
              <a:t>Bendravimo</a:t>
            </a:r>
            <a:r>
              <a:rPr lang="en-CA" dirty="0" smtClean="0">
                <a:solidFill>
                  <a:schemeClr val="tx2">
                    <a:lumMod val="20000"/>
                    <a:lumOff val="80000"/>
                  </a:schemeClr>
                </a:solidFill>
              </a:rPr>
              <a:t> r</a:t>
            </a:r>
            <a:r>
              <a:rPr lang="lt-LT" dirty="0" smtClean="0">
                <a:solidFill>
                  <a:schemeClr val="tx2">
                    <a:lumMod val="20000"/>
                    <a:lumOff val="80000"/>
                  </a:schemeClr>
                </a:solidFill>
              </a:rPr>
              <a:t>ūš</a:t>
            </a:r>
            <a:r>
              <a:rPr lang="en-CA" dirty="0" err="1" smtClean="0">
                <a:solidFill>
                  <a:schemeClr val="tx2">
                    <a:lumMod val="20000"/>
                    <a:lumOff val="80000"/>
                  </a:schemeClr>
                </a:solidFill>
              </a:rPr>
              <a:t>ys</a:t>
            </a:r>
            <a:r>
              <a:rPr lang="en-CA" dirty="0" smtClean="0">
                <a:solidFill>
                  <a:schemeClr val="tx2">
                    <a:lumMod val="20000"/>
                    <a:lumOff val="80000"/>
                  </a:schemeClr>
                </a:solidFill>
              </a:rPr>
              <a:t> (</a:t>
            </a:r>
            <a:r>
              <a:rPr lang="en-CA" dirty="0" err="1" smtClean="0">
                <a:solidFill>
                  <a:schemeClr val="tx2">
                    <a:lumMod val="20000"/>
                    <a:lumOff val="80000"/>
                  </a:schemeClr>
                </a:solidFill>
              </a:rPr>
              <a:t>įprastinis</a:t>
            </a:r>
            <a:r>
              <a:rPr lang="en-CA" dirty="0" smtClean="0">
                <a:solidFill>
                  <a:schemeClr val="tx2">
                    <a:lumMod val="20000"/>
                    <a:lumOff val="80000"/>
                  </a:schemeClr>
                </a:solidFill>
              </a:rPr>
              <a:t> </a:t>
            </a:r>
            <a:r>
              <a:rPr lang="en-CA" dirty="0" err="1" smtClean="0">
                <a:solidFill>
                  <a:schemeClr val="tx2">
                    <a:lumMod val="20000"/>
                    <a:lumOff val="80000"/>
                  </a:schemeClr>
                </a:solidFill>
              </a:rPr>
              <a:t>žodinis</a:t>
            </a:r>
            <a:r>
              <a:rPr lang="en-CA" dirty="0" smtClean="0">
                <a:solidFill>
                  <a:schemeClr val="tx2">
                    <a:lumMod val="20000"/>
                    <a:lumOff val="80000"/>
                  </a:schemeClr>
                </a:solidFill>
              </a:rPr>
              <a:t> </a:t>
            </a:r>
            <a:r>
              <a:rPr lang="en-CA" dirty="0" err="1" smtClean="0">
                <a:solidFill>
                  <a:schemeClr val="tx2">
                    <a:lumMod val="20000"/>
                    <a:lumOff val="80000"/>
                  </a:schemeClr>
                </a:solidFill>
              </a:rPr>
              <a:t>ir</a:t>
            </a:r>
            <a:r>
              <a:rPr lang="en-CA" dirty="0" smtClean="0">
                <a:solidFill>
                  <a:schemeClr val="tx2">
                    <a:lumMod val="20000"/>
                    <a:lumOff val="80000"/>
                  </a:schemeClr>
                </a:solidFill>
              </a:rPr>
              <a:t> </a:t>
            </a:r>
            <a:r>
              <a:rPr lang="en-CA" dirty="0" err="1" smtClean="0">
                <a:solidFill>
                  <a:schemeClr val="tx2">
                    <a:lumMod val="20000"/>
                    <a:lumOff val="80000"/>
                  </a:schemeClr>
                </a:solidFill>
              </a:rPr>
              <a:t>kūno</a:t>
            </a:r>
            <a:r>
              <a:rPr lang="en-CA" dirty="0" smtClean="0">
                <a:solidFill>
                  <a:schemeClr val="tx2">
                    <a:lumMod val="20000"/>
                    <a:lumOff val="80000"/>
                  </a:schemeClr>
                </a:solidFill>
              </a:rPr>
              <a:t> </a:t>
            </a:r>
            <a:r>
              <a:rPr lang="en-CA" dirty="0" err="1" smtClean="0">
                <a:solidFill>
                  <a:schemeClr val="tx2">
                    <a:lumMod val="20000"/>
                    <a:lumOff val="80000"/>
                  </a:schemeClr>
                </a:solidFill>
              </a:rPr>
              <a:t>kalba</a:t>
            </a:r>
            <a:r>
              <a:rPr lang="en-CA" dirty="0" smtClean="0">
                <a:solidFill>
                  <a:schemeClr val="tx2">
                    <a:lumMod val="20000"/>
                    <a:lumOff val="80000"/>
                  </a:schemeClr>
                </a:solidFill>
              </a:rPr>
              <a:t>)</a:t>
            </a:r>
          </a:p>
          <a:p>
            <a:pPr>
              <a:lnSpc>
                <a:spcPct val="200000"/>
              </a:lnSpc>
            </a:pPr>
            <a:r>
              <a:rPr lang="en-CA" dirty="0" err="1" smtClean="0">
                <a:solidFill>
                  <a:schemeClr val="tx2">
                    <a:lumMod val="20000"/>
                    <a:lumOff val="80000"/>
                  </a:schemeClr>
                </a:solidFill>
              </a:rPr>
              <a:t>Kelios</a:t>
            </a:r>
            <a:r>
              <a:rPr lang="en-CA" dirty="0" smtClean="0">
                <a:solidFill>
                  <a:schemeClr val="tx2">
                    <a:lumMod val="20000"/>
                    <a:lumOff val="80000"/>
                  </a:schemeClr>
                </a:solidFill>
              </a:rPr>
              <a:t> </a:t>
            </a:r>
            <a:r>
              <a:rPr lang="en-CA" dirty="0" err="1" smtClean="0">
                <a:solidFill>
                  <a:schemeClr val="tx2">
                    <a:lumMod val="20000"/>
                    <a:lumOff val="80000"/>
                  </a:schemeClr>
                </a:solidFill>
              </a:rPr>
              <a:t>efektyvios</a:t>
            </a:r>
            <a:r>
              <a:rPr lang="en-CA" dirty="0" smtClean="0">
                <a:solidFill>
                  <a:schemeClr val="tx2">
                    <a:lumMod val="20000"/>
                    <a:lumOff val="80000"/>
                  </a:schemeClr>
                </a:solidFill>
              </a:rPr>
              <a:t> </a:t>
            </a:r>
            <a:r>
              <a:rPr lang="en-CA" dirty="0" err="1">
                <a:solidFill>
                  <a:schemeClr val="tx2">
                    <a:lumMod val="20000"/>
                    <a:lumOff val="80000"/>
                  </a:schemeClr>
                </a:solidFill>
              </a:rPr>
              <a:t>komunikacijos</a:t>
            </a:r>
            <a:r>
              <a:rPr lang="en-CA" dirty="0">
                <a:solidFill>
                  <a:schemeClr val="tx2">
                    <a:lumMod val="20000"/>
                    <a:lumOff val="80000"/>
                  </a:schemeClr>
                </a:solidFill>
              </a:rPr>
              <a:t> </a:t>
            </a:r>
            <a:r>
              <a:rPr lang="en-CA" dirty="0" err="1">
                <a:solidFill>
                  <a:schemeClr val="tx2">
                    <a:lumMod val="20000"/>
                    <a:lumOff val="80000"/>
                  </a:schemeClr>
                </a:solidFill>
              </a:rPr>
              <a:t>strategijos</a:t>
            </a:r>
            <a:endParaRPr lang="en-CA" dirty="0">
              <a:solidFill>
                <a:schemeClr val="tx2">
                  <a:lumMod val="20000"/>
                  <a:lumOff val="80000"/>
                </a:schemeClr>
              </a:solidFill>
            </a:endParaRPr>
          </a:p>
          <a:p>
            <a:pPr>
              <a:lnSpc>
                <a:spcPct val="200000"/>
              </a:lnSpc>
            </a:pPr>
            <a:r>
              <a:rPr lang="en-CA" dirty="0" err="1" smtClean="0">
                <a:solidFill>
                  <a:schemeClr val="tx2">
                    <a:lumMod val="20000"/>
                    <a:lumOff val="80000"/>
                  </a:schemeClr>
                </a:solidFill>
              </a:rPr>
              <a:t>Pacient</a:t>
            </a:r>
            <a:r>
              <a:rPr lang="lt-LT" dirty="0" smtClean="0">
                <a:solidFill>
                  <a:schemeClr val="tx2">
                    <a:lumMod val="20000"/>
                    <a:lumOff val="80000"/>
                  </a:schemeClr>
                </a:solidFill>
              </a:rPr>
              <a:t>ų</a:t>
            </a:r>
            <a:r>
              <a:rPr lang="en-CA" dirty="0" smtClean="0">
                <a:solidFill>
                  <a:schemeClr val="tx2">
                    <a:lumMod val="20000"/>
                    <a:lumOff val="80000"/>
                  </a:schemeClr>
                </a:solidFill>
              </a:rPr>
              <a:t> </a:t>
            </a:r>
            <a:r>
              <a:rPr lang="en-CA" dirty="0" err="1" smtClean="0">
                <a:solidFill>
                  <a:schemeClr val="tx2">
                    <a:lumMod val="20000"/>
                    <a:lumOff val="80000"/>
                  </a:schemeClr>
                </a:solidFill>
              </a:rPr>
              <a:t>motyvacija</a:t>
            </a:r>
            <a:endParaRPr lang="en-CA" dirty="0">
              <a:solidFill>
                <a:schemeClr val="tx2">
                  <a:lumMod val="20000"/>
                  <a:lumOff val="80000"/>
                </a:schemeClr>
              </a:solidFill>
            </a:endParaRPr>
          </a:p>
          <a:p>
            <a:pPr>
              <a:lnSpc>
                <a:spcPct val="200000"/>
              </a:lnSpc>
            </a:pPr>
            <a:r>
              <a:rPr lang="en-CA" dirty="0" err="1" smtClean="0">
                <a:solidFill>
                  <a:schemeClr val="bg2"/>
                </a:solidFill>
              </a:rPr>
              <a:t>Odontolog</a:t>
            </a:r>
            <a:r>
              <a:rPr lang="lt-LT" dirty="0" smtClean="0">
                <a:solidFill>
                  <a:schemeClr val="bg2"/>
                </a:solidFill>
              </a:rPr>
              <a:t>ų</a:t>
            </a:r>
            <a:r>
              <a:rPr lang="en-CA" dirty="0" smtClean="0">
                <a:solidFill>
                  <a:schemeClr val="bg2"/>
                </a:solidFill>
              </a:rPr>
              <a:t> </a:t>
            </a:r>
            <a:r>
              <a:rPr lang="en-CA" dirty="0" err="1">
                <a:solidFill>
                  <a:schemeClr val="bg2"/>
                </a:solidFill>
              </a:rPr>
              <a:t>p</a:t>
            </a:r>
            <a:r>
              <a:rPr lang="en-CA" dirty="0" err="1" smtClean="0">
                <a:solidFill>
                  <a:schemeClr val="bg2"/>
                </a:solidFill>
              </a:rPr>
              <a:t>erdegimo</a:t>
            </a:r>
            <a:r>
              <a:rPr lang="en-CA" dirty="0" smtClean="0">
                <a:solidFill>
                  <a:schemeClr val="bg2"/>
                </a:solidFill>
              </a:rPr>
              <a:t> </a:t>
            </a:r>
            <a:r>
              <a:rPr lang="en-CA" dirty="0" err="1" smtClean="0">
                <a:solidFill>
                  <a:schemeClr val="bg2"/>
                </a:solidFill>
              </a:rPr>
              <a:t>sindromas</a:t>
            </a:r>
            <a:endParaRPr lang="en-CA" dirty="0">
              <a:solidFill>
                <a:schemeClr val="bg2"/>
              </a:solidFill>
            </a:endParaRPr>
          </a:p>
          <a:p>
            <a:pPr>
              <a:lnSpc>
                <a:spcPct val="200000"/>
              </a:lnSpc>
            </a:pPr>
            <a:endParaRPr lang="en-CA" dirty="0">
              <a:solidFill>
                <a:schemeClr val="tx2">
                  <a:lumMod val="20000"/>
                  <a:lumOff val="80000"/>
                </a:schemeClr>
              </a:solidFill>
            </a:endParaRPr>
          </a:p>
        </p:txBody>
      </p:sp>
      <p:pic>
        <p:nvPicPr>
          <p:cNvPr id="6" name="Picture 5"/>
          <p:cNvPicPr>
            <a:picLocks noChangeAspect="1"/>
          </p:cNvPicPr>
          <p:nvPr/>
        </p:nvPicPr>
        <p:blipFill>
          <a:blip r:embed="rId2"/>
          <a:stretch>
            <a:fillRect/>
          </a:stretch>
        </p:blipFill>
        <p:spPr>
          <a:xfrm>
            <a:off x="9293791" y="169583"/>
            <a:ext cx="2237356" cy="2573622"/>
          </a:xfrm>
          <a:prstGeom prst="rect">
            <a:avLst/>
          </a:prstGeom>
        </p:spPr>
      </p:pic>
    </p:spTree>
    <p:extLst>
      <p:ext uri="{BB962C8B-B14F-4D97-AF65-F5344CB8AC3E}">
        <p14:creationId xmlns:p14="http://schemas.microsoft.com/office/powerpoint/2010/main" val="52578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37692" y="0"/>
            <a:ext cx="5416941" cy="969631"/>
          </a:xfrm>
        </p:spPr>
        <p:txBody>
          <a:bodyPr>
            <a:normAutofit/>
          </a:bodyPr>
          <a:lstStyle/>
          <a:p>
            <a:r>
              <a:rPr lang="en-CA" sz="4000" b="1" dirty="0">
                <a:solidFill>
                  <a:schemeClr val="accent6">
                    <a:lumMod val="40000"/>
                    <a:lumOff val="60000"/>
                  </a:schemeClr>
                </a:solidFill>
              </a:rPr>
              <a:t>MOTYVACIJOS TEORIJA</a:t>
            </a:r>
          </a:p>
        </p:txBody>
      </p:sp>
      <p:sp>
        <p:nvSpPr>
          <p:cNvPr id="3" name="Content Placeholder 2"/>
          <p:cNvSpPr>
            <a:spLocks noGrp="1"/>
          </p:cNvSpPr>
          <p:nvPr>
            <p:ph idx="1"/>
          </p:nvPr>
        </p:nvSpPr>
        <p:spPr>
          <a:xfrm>
            <a:off x="737891" y="617014"/>
            <a:ext cx="10515600" cy="3112135"/>
          </a:xfrm>
        </p:spPr>
        <p:txBody>
          <a:bodyPr>
            <a:noAutofit/>
          </a:bodyPr>
          <a:lstStyle/>
          <a:p>
            <a:pPr>
              <a:lnSpc>
                <a:spcPct val="200000"/>
              </a:lnSpc>
            </a:pPr>
            <a:r>
              <a:rPr lang="en-CA" sz="2400" dirty="0" smtClean="0">
                <a:solidFill>
                  <a:schemeClr val="bg2"/>
                </a:solidFill>
              </a:rPr>
              <a:t>PIRMIN</a:t>
            </a:r>
            <a:r>
              <a:rPr lang="lt-LT" sz="2400" dirty="0" smtClean="0">
                <a:solidFill>
                  <a:schemeClr val="bg2"/>
                </a:solidFill>
              </a:rPr>
              <a:t>Ė</a:t>
            </a:r>
            <a:r>
              <a:rPr lang="en-CA" sz="2400" dirty="0" smtClean="0">
                <a:solidFill>
                  <a:schemeClr val="bg2"/>
                </a:solidFill>
              </a:rPr>
              <a:t>: </a:t>
            </a:r>
            <a:r>
              <a:rPr lang="en-CA" sz="2400" dirty="0" err="1" smtClean="0">
                <a:solidFill>
                  <a:schemeClr val="bg2"/>
                </a:solidFill>
              </a:rPr>
              <a:t>Automatin</a:t>
            </a:r>
            <a:r>
              <a:rPr lang="lt-LT" sz="2400" dirty="0" smtClean="0">
                <a:solidFill>
                  <a:schemeClr val="bg2"/>
                </a:solidFill>
              </a:rPr>
              <a:t>ė</a:t>
            </a:r>
            <a:r>
              <a:rPr lang="en-CA" sz="2400" dirty="0" smtClean="0">
                <a:solidFill>
                  <a:schemeClr val="bg2"/>
                </a:solidFill>
              </a:rPr>
              <a:t> </a:t>
            </a:r>
            <a:r>
              <a:rPr lang="en-CA" sz="2400" dirty="0" err="1">
                <a:solidFill>
                  <a:schemeClr val="bg2"/>
                </a:solidFill>
              </a:rPr>
              <a:t>motyvacijos</a:t>
            </a:r>
            <a:r>
              <a:rPr lang="en-CA" sz="2400" dirty="0">
                <a:solidFill>
                  <a:schemeClr val="bg2"/>
                </a:solidFill>
              </a:rPr>
              <a:t> </a:t>
            </a:r>
            <a:r>
              <a:rPr lang="en-CA" sz="2400" dirty="0" err="1" smtClean="0">
                <a:solidFill>
                  <a:schemeClr val="bg2"/>
                </a:solidFill>
              </a:rPr>
              <a:t>sistema</a:t>
            </a:r>
            <a:r>
              <a:rPr lang="en-CA" sz="2400" dirty="0" smtClean="0">
                <a:solidFill>
                  <a:schemeClr val="bg2"/>
                </a:solidFill>
              </a:rPr>
              <a:t>.</a:t>
            </a:r>
            <a:endParaRPr lang="en-CA" sz="2400" dirty="0">
              <a:solidFill>
                <a:schemeClr val="bg2"/>
              </a:solidFill>
            </a:endParaRPr>
          </a:p>
          <a:p>
            <a:pPr>
              <a:lnSpc>
                <a:spcPct val="200000"/>
              </a:lnSpc>
            </a:pPr>
            <a:r>
              <a:rPr lang="en-CA" sz="2400" dirty="0" smtClean="0">
                <a:solidFill>
                  <a:schemeClr val="bg2"/>
                </a:solidFill>
              </a:rPr>
              <a:t>ANTRIN</a:t>
            </a:r>
            <a:r>
              <a:rPr lang="lt-LT" sz="2400" dirty="0" smtClean="0">
                <a:solidFill>
                  <a:schemeClr val="bg2"/>
                </a:solidFill>
              </a:rPr>
              <a:t>Ė </a:t>
            </a:r>
            <a:r>
              <a:rPr lang="en-CA" sz="2400" dirty="0" smtClean="0">
                <a:solidFill>
                  <a:schemeClr val="bg2"/>
                </a:solidFill>
              </a:rPr>
              <a:t>: </a:t>
            </a:r>
            <a:r>
              <a:rPr lang="en-CA" sz="2400" dirty="0" err="1" smtClean="0">
                <a:solidFill>
                  <a:schemeClr val="bg2"/>
                </a:solidFill>
              </a:rPr>
              <a:t>Reflektyvi</a:t>
            </a:r>
            <a:r>
              <a:rPr lang="en-CA" sz="2400" dirty="0" smtClean="0">
                <a:solidFill>
                  <a:schemeClr val="bg2"/>
                </a:solidFill>
              </a:rPr>
              <a:t> </a:t>
            </a:r>
            <a:r>
              <a:rPr lang="en-CA" sz="2400" dirty="0" err="1">
                <a:solidFill>
                  <a:schemeClr val="bg2"/>
                </a:solidFill>
              </a:rPr>
              <a:t>motyvacijos</a:t>
            </a:r>
            <a:r>
              <a:rPr lang="en-CA" sz="2400" dirty="0">
                <a:solidFill>
                  <a:schemeClr val="bg2"/>
                </a:solidFill>
              </a:rPr>
              <a:t> </a:t>
            </a:r>
            <a:r>
              <a:rPr lang="en-CA" sz="2400" dirty="0" err="1">
                <a:solidFill>
                  <a:schemeClr val="bg2"/>
                </a:solidFill>
              </a:rPr>
              <a:t>sistema</a:t>
            </a:r>
            <a:r>
              <a:rPr lang="en-CA" sz="2400" dirty="0">
                <a:solidFill>
                  <a:schemeClr val="bg2"/>
                </a:solidFill>
              </a:rPr>
              <a:t> (</a:t>
            </a:r>
            <a:r>
              <a:rPr lang="en-CA" sz="2400" dirty="0" err="1">
                <a:solidFill>
                  <a:schemeClr val="bg2"/>
                </a:solidFill>
              </a:rPr>
              <a:t>labiau</a:t>
            </a:r>
            <a:r>
              <a:rPr lang="en-CA" sz="2400" dirty="0">
                <a:solidFill>
                  <a:schemeClr val="bg2"/>
                </a:solidFill>
              </a:rPr>
              <a:t> </a:t>
            </a:r>
            <a:r>
              <a:rPr lang="en-CA" sz="2400" dirty="0" err="1">
                <a:solidFill>
                  <a:schemeClr val="bg2"/>
                </a:solidFill>
              </a:rPr>
              <a:t>pažengusi</a:t>
            </a:r>
            <a:r>
              <a:rPr lang="en-CA" sz="2400" dirty="0">
                <a:solidFill>
                  <a:schemeClr val="bg2"/>
                </a:solidFill>
              </a:rPr>
              <a:t>).</a:t>
            </a:r>
          </a:p>
          <a:p>
            <a:pPr>
              <a:lnSpc>
                <a:spcPct val="200000"/>
              </a:lnSpc>
            </a:pPr>
            <a:r>
              <a:rPr lang="en-CA" sz="2400" dirty="0" err="1">
                <a:solidFill>
                  <a:schemeClr val="bg2"/>
                </a:solidFill>
              </a:rPr>
              <a:t>Reflektyvi</a:t>
            </a:r>
            <a:r>
              <a:rPr lang="en-CA" sz="2400" dirty="0">
                <a:solidFill>
                  <a:schemeClr val="bg2"/>
                </a:solidFill>
              </a:rPr>
              <a:t> </a:t>
            </a:r>
            <a:r>
              <a:rPr lang="en-CA" sz="2400" dirty="0" err="1" smtClean="0">
                <a:solidFill>
                  <a:schemeClr val="bg2"/>
                </a:solidFill>
              </a:rPr>
              <a:t>įsijungia</a:t>
            </a:r>
            <a:r>
              <a:rPr lang="en-CA" sz="2400" dirty="0" smtClean="0">
                <a:solidFill>
                  <a:schemeClr val="bg2"/>
                </a:solidFill>
              </a:rPr>
              <a:t> </a:t>
            </a:r>
            <a:r>
              <a:rPr lang="en-CA" sz="2400" dirty="0" err="1" smtClean="0">
                <a:solidFill>
                  <a:schemeClr val="bg2"/>
                </a:solidFill>
              </a:rPr>
              <a:t>tik</a:t>
            </a:r>
            <a:r>
              <a:rPr lang="en-CA" sz="2400" dirty="0" smtClean="0">
                <a:solidFill>
                  <a:schemeClr val="bg2"/>
                </a:solidFill>
              </a:rPr>
              <a:t> </a:t>
            </a:r>
            <a:r>
              <a:rPr lang="en-CA" sz="2400" dirty="0" err="1">
                <a:solidFill>
                  <a:schemeClr val="bg2"/>
                </a:solidFill>
              </a:rPr>
              <a:t>tuo</a:t>
            </a:r>
            <a:r>
              <a:rPr lang="en-CA" sz="2400" dirty="0">
                <a:solidFill>
                  <a:schemeClr val="bg2"/>
                </a:solidFill>
              </a:rPr>
              <a:t> </a:t>
            </a:r>
            <a:r>
              <a:rPr lang="en-CA" sz="2400" dirty="0" err="1" smtClean="0">
                <a:solidFill>
                  <a:schemeClr val="bg2"/>
                </a:solidFill>
              </a:rPr>
              <a:t>atveju</a:t>
            </a:r>
            <a:r>
              <a:rPr lang="en-CA" sz="2400" dirty="0">
                <a:solidFill>
                  <a:schemeClr val="bg2"/>
                </a:solidFill>
              </a:rPr>
              <a:t>, kai </a:t>
            </a:r>
            <a:r>
              <a:rPr lang="en-CA" sz="2400" dirty="0" err="1" smtClean="0">
                <a:solidFill>
                  <a:schemeClr val="bg2"/>
                </a:solidFill>
              </a:rPr>
              <a:t>nugal</a:t>
            </a:r>
            <a:r>
              <a:rPr lang="lt-LT" sz="2400" dirty="0" smtClean="0">
                <a:solidFill>
                  <a:schemeClr val="bg2"/>
                </a:solidFill>
              </a:rPr>
              <a:t>ė</a:t>
            </a:r>
            <a:r>
              <a:rPr lang="en-CA" sz="2400" dirty="0" smtClean="0">
                <a:solidFill>
                  <a:schemeClr val="bg2"/>
                </a:solidFill>
              </a:rPr>
              <a:t>ta </a:t>
            </a:r>
            <a:r>
              <a:rPr lang="en-CA" sz="2400" dirty="0" err="1" smtClean="0">
                <a:solidFill>
                  <a:schemeClr val="bg2"/>
                </a:solidFill>
              </a:rPr>
              <a:t>automatin</a:t>
            </a:r>
            <a:r>
              <a:rPr lang="lt-LT" sz="2400" dirty="0" smtClean="0">
                <a:solidFill>
                  <a:schemeClr val="bg2"/>
                </a:solidFill>
              </a:rPr>
              <a:t>ė</a:t>
            </a:r>
            <a:r>
              <a:rPr lang="en-CA" sz="2400" dirty="0" smtClean="0">
                <a:solidFill>
                  <a:schemeClr val="bg2"/>
                </a:solidFill>
              </a:rPr>
              <a:t> </a:t>
            </a:r>
            <a:r>
              <a:rPr lang="en-CA" sz="2400" dirty="0" err="1">
                <a:solidFill>
                  <a:schemeClr val="bg2"/>
                </a:solidFill>
              </a:rPr>
              <a:t>s</a:t>
            </a:r>
            <a:r>
              <a:rPr lang="en-CA" sz="2400" dirty="0" err="1" smtClean="0">
                <a:solidFill>
                  <a:schemeClr val="bg2"/>
                </a:solidFill>
              </a:rPr>
              <a:t>istema</a:t>
            </a:r>
            <a:r>
              <a:rPr lang="en-CA" sz="2400" dirty="0" smtClean="0">
                <a:solidFill>
                  <a:schemeClr val="bg2"/>
                </a:solidFill>
              </a:rPr>
              <a:t>.</a:t>
            </a:r>
            <a:endParaRPr lang="en-CA" sz="2400" dirty="0">
              <a:solidFill>
                <a:schemeClr val="bg2"/>
              </a:solidFill>
            </a:endParaRPr>
          </a:p>
          <a:p>
            <a:pPr marL="0" indent="0">
              <a:lnSpc>
                <a:spcPct val="100000"/>
              </a:lnSpc>
              <a:buNone/>
            </a:pPr>
            <a:r>
              <a:rPr lang="en-CA" sz="3000" b="1" dirty="0">
                <a:solidFill>
                  <a:schemeClr val="bg2"/>
                </a:solidFill>
              </a:rPr>
              <a:t>PRIME</a:t>
            </a:r>
            <a:r>
              <a:rPr lang="en-CA" sz="2700" dirty="0">
                <a:solidFill>
                  <a:schemeClr val="bg2"/>
                </a:solidFill>
              </a:rPr>
              <a:t> </a:t>
            </a:r>
            <a:r>
              <a:rPr lang="en-CA" sz="2700" dirty="0" smtClean="0">
                <a:solidFill>
                  <a:schemeClr val="bg2"/>
                </a:solidFill>
              </a:rPr>
              <a:t> </a:t>
            </a:r>
            <a:r>
              <a:rPr lang="en-CA" sz="2700" dirty="0" err="1" smtClean="0">
                <a:solidFill>
                  <a:schemeClr val="bg2"/>
                </a:solidFill>
              </a:rPr>
              <a:t>strategija</a:t>
            </a:r>
            <a:endParaRPr lang="en-CA" sz="2700" dirty="0">
              <a:solidFill>
                <a:schemeClr val="bg2"/>
              </a:solidFill>
            </a:endParaRPr>
          </a:p>
          <a:p>
            <a:pPr>
              <a:lnSpc>
                <a:spcPct val="100000"/>
              </a:lnSpc>
            </a:pPr>
            <a:r>
              <a:rPr lang="en-CA" sz="2700" b="1" dirty="0">
                <a:solidFill>
                  <a:schemeClr val="bg1"/>
                </a:solidFill>
              </a:rPr>
              <a:t>P</a:t>
            </a:r>
            <a:r>
              <a:rPr lang="en-CA" sz="2700" dirty="0">
                <a:solidFill>
                  <a:schemeClr val="bg2"/>
                </a:solidFill>
              </a:rPr>
              <a:t>lans (</a:t>
            </a:r>
            <a:r>
              <a:rPr lang="en-CA" sz="2700" dirty="0" err="1">
                <a:solidFill>
                  <a:schemeClr val="bg2"/>
                </a:solidFill>
              </a:rPr>
              <a:t>planai</a:t>
            </a:r>
            <a:r>
              <a:rPr lang="en-CA" sz="2700" dirty="0" smtClean="0">
                <a:solidFill>
                  <a:schemeClr val="bg2"/>
                </a:solidFill>
              </a:rPr>
              <a:t>) </a:t>
            </a:r>
          </a:p>
          <a:p>
            <a:pPr>
              <a:lnSpc>
                <a:spcPct val="100000"/>
              </a:lnSpc>
            </a:pPr>
            <a:r>
              <a:rPr lang="en-CA" sz="2700" b="1" dirty="0" smtClean="0">
                <a:solidFill>
                  <a:schemeClr val="bg2"/>
                </a:solidFill>
              </a:rPr>
              <a:t>R</a:t>
            </a:r>
            <a:r>
              <a:rPr lang="en-CA" sz="2700" dirty="0" smtClean="0">
                <a:solidFill>
                  <a:schemeClr val="bg2"/>
                </a:solidFill>
              </a:rPr>
              <a:t>esponses </a:t>
            </a:r>
            <a:r>
              <a:rPr lang="en-CA" sz="2700" dirty="0">
                <a:solidFill>
                  <a:schemeClr val="bg2"/>
                </a:solidFill>
              </a:rPr>
              <a:t>(</a:t>
            </a:r>
            <a:r>
              <a:rPr lang="en-CA" sz="2700" dirty="0" err="1">
                <a:solidFill>
                  <a:schemeClr val="bg2"/>
                </a:solidFill>
              </a:rPr>
              <a:t>reakcija</a:t>
            </a:r>
            <a:r>
              <a:rPr lang="en-CA" sz="2700" dirty="0" smtClean="0">
                <a:solidFill>
                  <a:schemeClr val="bg2"/>
                </a:solidFill>
              </a:rPr>
              <a:t>) </a:t>
            </a:r>
          </a:p>
          <a:p>
            <a:pPr>
              <a:lnSpc>
                <a:spcPct val="100000"/>
              </a:lnSpc>
            </a:pPr>
            <a:r>
              <a:rPr lang="en-CA" sz="2700" b="1" dirty="0" smtClean="0">
                <a:solidFill>
                  <a:schemeClr val="bg2"/>
                </a:solidFill>
              </a:rPr>
              <a:t>I</a:t>
            </a:r>
            <a:r>
              <a:rPr lang="en-CA" sz="2700" dirty="0" smtClean="0">
                <a:solidFill>
                  <a:schemeClr val="bg2"/>
                </a:solidFill>
              </a:rPr>
              <a:t>nhibitions </a:t>
            </a:r>
            <a:r>
              <a:rPr lang="en-CA" sz="2700" dirty="0">
                <a:solidFill>
                  <a:schemeClr val="bg2"/>
                </a:solidFill>
              </a:rPr>
              <a:t>(</a:t>
            </a:r>
            <a:r>
              <a:rPr lang="en-CA" sz="2700" dirty="0" err="1">
                <a:solidFill>
                  <a:schemeClr val="bg2"/>
                </a:solidFill>
              </a:rPr>
              <a:t>trukdymai</a:t>
            </a:r>
            <a:r>
              <a:rPr lang="en-CA" sz="2700" dirty="0" smtClean="0">
                <a:solidFill>
                  <a:schemeClr val="bg2"/>
                </a:solidFill>
              </a:rPr>
              <a:t>) </a:t>
            </a:r>
          </a:p>
          <a:p>
            <a:pPr>
              <a:lnSpc>
                <a:spcPct val="100000"/>
              </a:lnSpc>
            </a:pPr>
            <a:r>
              <a:rPr lang="en-CA" sz="2700" b="1" dirty="0" smtClean="0">
                <a:solidFill>
                  <a:schemeClr val="bg2"/>
                </a:solidFill>
              </a:rPr>
              <a:t>M</a:t>
            </a:r>
            <a:r>
              <a:rPr lang="en-CA" sz="2700" dirty="0" smtClean="0">
                <a:solidFill>
                  <a:schemeClr val="bg2"/>
                </a:solidFill>
              </a:rPr>
              <a:t>otives </a:t>
            </a:r>
            <a:r>
              <a:rPr lang="en-CA" sz="2700" dirty="0">
                <a:solidFill>
                  <a:schemeClr val="bg2"/>
                </a:solidFill>
              </a:rPr>
              <a:t>(</a:t>
            </a:r>
            <a:r>
              <a:rPr lang="en-CA" sz="2700" dirty="0" err="1">
                <a:solidFill>
                  <a:schemeClr val="bg2"/>
                </a:solidFill>
              </a:rPr>
              <a:t>motyvai</a:t>
            </a:r>
            <a:r>
              <a:rPr lang="en-CA" sz="2700" dirty="0" smtClean="0">
                <a:solidFill>
                  <a:schemeClr val="bg2"/>
                </a:solidFill>
              </a:rPr>
              <a:t>) </a:t>
            </a:r>
          </a:p>
          <a:p>
            <a:pPr>
              <a:lnSpc>
                <a:spcPct val="100000"/>
              </a:lnSpc>
            </a:pPr>
            <a:r>
              <a:rPr lang="en-CA" sz="2700" b="1" dirty="0" smtClean="0">
                <a:solidFill>
                  <a:schemeClr val="bg2"/>
                </a:solidFill>
              </a:rPr>
              <a:t>E</a:t>
            </a:r>
            <a:r>
              <a:rPr lang="en-CA" sz="2700" dirty="0" smtClean="0">
                <a:solidFill>
                  <a:schemeClr val="bg2"/>
                </a:solidFill>
              </a:rPr>
              <a:t>valuations </a:t>
            </a:r>
            <a:r>
              <a:rPr lang="en-CA" sz="2700" dirty="0">
                <a:solidFill>
                  <a:schemeClr val="bg2"/>
                </a:solidFill>
              </a:rPr>
              <a:t>(</a:t>
            </a:r>
            <a:r>
              <a:rPr lang="en-CA" sz="2700" dirty="0" err="1">
                <a:solidFill>
                  <a:schemeClr val="bg2"/>
                </a:solidFill>
              </a:rPr>
              <a:t>vertinimas</a:t>
            </a:r>
            <a:r>
              <a:rPr lang="en-CA" sz="2700" dirty="0">
                <a:solidFill>
                  <a:schemeClr val="bg2"/>
                </a:solidFill>
              </a:rPr>
              <a:t>). </a:t>
            </a:r>
          </a:p>
        </p:txBody>
      </p:sp>
      <p:sp>
        <p:nvSpPr>
          <p:cNvPr id="4" name="Rectangle 3"/>
          <p:cNvSpPr/>
          <p:nvPr/>
        </p:nvSpPr>
        <p:spPr>
          <a:xfrm>
            <a:off x="3521695" y="6488668"/>
            <a:ext cx="9134130" cy="369332"/>
          </a:xfrm>
          <a:prstGeom prst="rect">
            <a:avLst/>
          </a:prstGeom>
        </p:spPr>
        <p:txBody>
          <a:bodyPr wrap="square">
            <a:spAutoFit/>
          </a:bodyPr>
          <a:lstStyle/>
          <a:p>
            <a:r>
              <a:rPr lang="en-CA" i="1" dirty="0" err="1">
                <a:solidFill>
                  <a:schemeClr val="bg1"/>
                </a:solidFill>
              </a:rPr>
              <a:t>Scambler</a:t>
            </a:r>
            <a:r>
              <a:rPr lang="en-CA" i="1" dirty="0">
                <a:solidFill>
                  <a:schemeClr val="bg1"/>
                </a:solidFill>
              </a:rPr>
              <a:t> S, Scott SE, </a:t>
            </a:r>
            <a:r>
              <a:rPr lang="en-CA" i="1" dirty="0" err="1">
                <a:solidFill>
                  <a:schemeClr val="bg1"/>
                </a:solidFill>
              </a:rPr>
              <a:t>Asimakopoulou</a:t>
            </a:r>
            <a:r>
              <a:rPr lang="en-CA" i="1" dirty="0">
                <a:solidFill>
                  <a:schemeClr val="bg1"/>
                </a:solidFill>
              </a:rPr>
              <a:t> K. Sociology and Psychology for the Dental Team. 2016.  </a:t>
            </a:r>
          </a:p>
        </p:txBody>
      </p:sp>
    </p:spTree>
    <p:extLst>
      <p:ext uri="{BB962C8B-B14F-4D97-AF65-F5344CB8AC3E}">
        <p14:creationId xmlns:p14="http://schemas.microsoft.com/office/powerpoint/2010/main" val="304324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02638450"/>
              </p:ext>
            </p:extLst>
          </p:nvPr>
        </p:nvGraphicFramePr>
        <p:xfrm>
          <a:off x="715264" y="1653308"/>
          <a:ext cx="9968169" cy="5043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715264" y="566928"/>
            <a:ext cx="9270487" cy="132343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000" b="0" i="0" u="none" strike="noStrike" kern="0" cap="none" spc="0" normalizeH="0" baseline="0" noProof="0" dirty="0">
                <a:ln>
                  <a:noFill/>
                </a:ln>
                <a:solidFill>
                  <a:schemeClr val="accent6">
                    <a:lumMod val="20000"/>
                    <a:lumOff val="80000"/>
                  </a:schemeClr>
                </a:solidFill>
                <a:effectLst/>
                <a:uLnTx/>
                <a:uFillTx/>
              </a:rPr>
              <a:t>EFEKTYVIOS KOMUNIKACIJOS STRATEGIJA</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4000" b="0" i="0" u="none" strike="noStrike" kern="0" cap="none" spc="0" normalizeH="0" baseline="0" noProof="0" dirty="0" err="1">
                <a:ln>
                  <a:noFill/>
                </a:ln>
                <a:solidFill>
                  <a:schemeClr val="accent6">
                    <a:lumMod val="20000"/>
                    <a:lumOff val="80000"/>
                  </a:schemeClr>
                </a:solidFill>
                <a:effectLst/>
                <a:uLnTx/>
                <a:uFillTx/>
              </a:rPr>
              <a:t>Paciento</a:t>
            </a:r>
            <a:r>
              <a:rPr kumimoji="0" lang="en-CA" sz="4000" b="0" i="0" u="none" strike="noStrike" kern="0" cap="none" spc="0" normalizeH="0" baseline="0" noProof="0" dirty="0">
                <a:ln>
                  <a:noFill/>
                </a:ln>
                <a:solidFill>
                  <a:schemeClr val="accent6">
                    <a:lumMod val="20000"/>
                    <a:lumOff val="80000"/>
                  </a:schemeClr>
                </a:solidFill>
                <a:effectLst/>
                <a:uLnTx/>
                <a:uFillTx/>
              </a:rPr>
              <a:t> </a:t>
            </a:r>
            <a:r>
              <a:rPr kumimoji="0" lang="en-CA" sz="4000" b="0" i="0" u="none" strike="noStrike" kern="0" cap="none" spc="0" normalizeH="0" baseline="0" noProof="0" dirty="0" err="1">
                <a:ln>
                  <a:noFill/>
                </a:ln>
                <a:solidFill>
                  <a:schemeClr val="accent6">
                    <a:lumMod val="20000"/>
                    <a:lumOff val="80000"/>
                  </a:schemeClr>
                </a:solidFill>
                <a:effectLst/>
                <a:uLnTx/>
                <a:uFillTx/>
              </a:rPr>
              <a:t>įtraukimas</a:t>
            </a:r>
            <a:r>
              <a:rPr kumimoji="0" lang="en-CA" sz="4000" b="0" i="0" u="none" strike="noStrike" kern="0" cap="none" spc="0" normalizeH="0" baseline="0" noProof="0" dirty="0">
                <a:ln>
                  <a:noFill/>
                </a:ln>
                <a:solidFill>
                  <a:schemeClr val="accent6">
                    <a:lumMod val="20000"/>
                    <a:lumOff val="80000"/>
                  </a:schemeClr>
                </a:solidFill>
                <a:effectLst/>
                <a:uLnTx/>
                <a:uFillTx/>
              </a:rPr>
              <a:t> </a:t>
            </a:r>
            <a:r>
              <a:rPr kumimoji="0" lang="en-CA" sz="4000" b="0" i="0" u="none" strike="noStrike" kern="0" cap="none" spc="0" normalizeH="0" baseline="0" noProof="0" dirty="0" smtClean="0">
                <a:ln>
                  <a:noFill/>
                </a:ln>
                <a:solidFill>
                  <a:schemeClr val="accent6">
                    <a:lumMod val="20000"/>
                    <a:lumOff val="80000"/>
                  </a:schemeClr>
                </a:solidFill>
                <a:effectLst/>
                <a:uLnTx/>
                <a:uFillTx/>
              </a:rPr>
              <a:t>į </a:t>
            </a:r>
            <a:r>
              <a:rPr kumimoji="0" lang="en-CA" sz="4000" b="0" i="0" u="none" strike="noStrike" kern="0" cap="none" spc="0" normalizeH="0" baseline="0" noProof="0" dirty="0" err="1" smtClean="0">
                <a:ln>
                  <a:noFill/>
                </a:ln>
                <a:solidFill>
                  <a:schemeClr val="accent6">
                    <a:lumMod val="20000"/>
                    <a:lumOff val="80000"/>
                  </a:schemeClr>
                </a:solidFill>
                <a:effectLst/>
                <a:uLnTx/>
                <a:uFillTx/>
              </a:rPr>
              <a:t>pokalbį</a:t>
            </a:r>
            <a:endParaRPr kumimoji="0" lang="en-CA" sz="4000" b="0" i="0" u="none" strike="noStrike" kern="0" cap="none" spc="0" normalizeH="0" baseline="0" noProof="0" dirty="0">
              <a:ln>
                <a:noFill/>
              </a:ln>
              <a:solidFill>
                <a:schemeClr val="accent6">
                  <a:lumMod val="20000"/>
                  <a:lumOff val="80000"/>
                </a:schemeClr>
              </a:solidFill>
              <a:effectLst/>
              <a:uLnTx/>
              <a:uFillTx/>
            </a:endParaRPr>
          </a:p>
        </p:txBody>
      </p:sp>
    </p:spTree>
    <p:extLst>
      <p:ext uri="{BB962C8B-B14F-4D97-AF65-F5344CB8AC3E}">
        <p14:creationId xmlns:p14="http://schemas.microsoft.com/office/powerpoint/2010/main" val="335450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2260" y="254290"/>
            <a:ext cx="10569085" cy="1325563"/>
          </a:xfrm>
        </p:spPr>
        <p:txBody>
          <a:bodyPr/>
          <a:lstStyle/>
          <a:p>
            <a:r>
              <a:rPr lang="en-CA" dirty="0" err="1" smtClean="0">
                <a:solidFill>
                  <a:schemeClr val="bg2"/>
                </a:solidFill>
              </a:rPr>
              <a:t>Svarbiausi</a:t>
            </a:r>
            <a:r>
              <a:rPr lang="en-CA" dirty="0" smtClean="0">
                <a:solidFill>
                  <a:schemeClr val="bg2"/>
                </a:solidFill>
              </a:rPr>
              <a:t>, </a:t>
            </a:r>
            <a:r>
              <a:rPr lang="en-GB" dirty="0" err="1">
                <a:solidFill>
                  <a:schemeClr val="bg2"/>
                </a:solidFill>
              </a:rPr>
              <a:t>komunikaciją</a:t>
            </a:r>
            <a:r>
              <a:rPr lang="en-GB" dirty="0">
                <a:solidFill>
                  <a:schemeClr val="bg2"/>
                </a:solidFill>
              </a:rPr>
              <a:t> </a:t>
            </a:r>
            <a:r>
              <a:rPr lang="en-GB" dirty="0" err="1">
                <a:solidFill>
                  <a:schemeClr val="bg2"/>
                </a:solidFill>
              </a:rPr>
              <a:t>gerinantys</a:t>
            </a:r>
            <a:r>
              <a:rPr lang="en-GB" dirty="0">
                <a:solidFill>
                  <a:schemeClr val="bg2"/>
                </a:solidFill>
              </a:rPr>
              <a:t> </a:t>
            </a:r>
            <a:r>
              <a:rPr lang="en-CA" dirty="0" err="1">
                <a:solidFill>
                  <a:schemeClr val="bg2"/>
                </a:solidFill>
              </a:rPr>
              <a:t>įgūdžiai</a:t>
            </a:r>
            <a:endParaRPr lang="en-CA" dirty="0">
              <a:solidFill>
                <a:schemeClr val="bg2"/>
              </a:solidFill>
            </a:endParaRPr>
          </a:p>
        </p:txBody>
      </p:sp>
      <p:sp>
        <p:nvSpPr>
          <p:cNvPr id="3" name="Content Placeholder 2"/>
          <p:cNvSpPr>
            <a:spLocks noGrp="1"/>
          </p:cNvSpPr>
          <p:nvPr>
            <p:ph idx="1"/>
          </p:nvPr>
        </p:nvSpPr>
        <p:spPr/>
        <p:txBody>
          <a:bodyPr/>
          <a:lstStyle/>
          <a:p>
            <a:pPr>
              <a:lnSpc>
                <a:spcPct val="200000"/>
              </a:lnSpc>
            </a:pPr>
            <a:r>
              <a:rPr lang="en-CA" dirty="0" smtClean="0">
                <a:solidFill>
                  <a:schemeClr val="accent1">
                    <a:lumMod val="20000"/>
                    <a:lumOff val="80000"/>
                  </a:schemeClr>
                </a:solidFill>
              </a:rPr>
              <a:t>PRIMAS ĮGŪDIS</a:t>
            </a:r>
            <a:r>
              <a:rPr lang="en-CA" dirty="0">
                <a:solidFill>
                  <a:schemeClr val="accent1">
                    <a:lumMod val="20000"/>
                    <a:lumOff val="80000"/>
                  </a:schemeClr>
                </a:solidFill>
              </a:rPr>
              <a:t>: </a:t>
            </a:r>
            <a:r>
              <a:rPr lang="en-CA" dirty="0" err="1">
                <a:solidFill>
                  <a:schemeClr val="accent1">
                    <a:lumMod val="20000"/>
                    <a:lumOff val="80000"/>
                  </a:schemeClr>
                </a:solidFill>
              </a:rPr>
              <a:t>Tapkite</a:t>
            </a:r>
            <a:r>
              <a:rPr lang="en-CA" dirty="0">
                <a:solidFill>
                  <a:schemeClr val="accent1">
                    <a:lumMod val="20000"/>
                    <a:lumOff val="80000"/>
                  </a:schemeClr>
                </a:solidFill>
              </a:rPr>
              <a:t> </a:t>
            </a:r>
            <a:r>
              <a:rPr lang="en-CA" dirty="0" err="1">
                <a:solidFill>
                  <a:schemeClr val="accent1">
                    <a:lumMod val="20000"/>
                    <a:lumOff val="80000"/>
                  </a:schemeClr>
                </a:solidFill>
              </a:rPr>
              <a:t>įsitraukiančiu</a:t>
            </a:r>
            <a:r>
              <a:rPr lang="en-CA" dirty="0">
                <a:solidFill>
                  <a:schemeClr val="accent1">
                    <a:lumMod val="20000"/>
                    <a:lumOff val="80000"/>
                  </a:schemeClr>
                </a:solidFill>
              </a:rPr>
              <a:t> </a:t>
            </a:r>
            <a:r>
              <a:rPr lang="en-CA" dirty="0" smtClean="0">
                <a:solidFill>
                  <a:schemeClr val="accent1">
                    <a:lumMod val="20000"/>
                    <a:lumOff val="80000"/>
                  </a:schemeClr>
                </a:solidFill>
              </a:rPr>
              <a:t>(</a:t>
            </a:r>
            <a:r>
              <a:rPr lang="en-CA" dirty="0" err="1" smtClean="0">
                <a:solidFill>
                  <a:schemeClr val="accent1">
                    <a:lumMod val="20000"/>
                    <a:lumOff val="80000"/>
                  </a:schemeClr>
                </a:solidFill>
              </a:rPr>
              <a:t>aktyviu</a:t>
            </a:r>
            <a:r>
              <a:rPr lang="en-CA" dirty="0" smtClean="0">
                <a:solidFill>
                  <a:schemeClr val="accent1">
                    <a:lumMod val="20000"/>
                    <a:lumOff val="80000"/>
                  </a:schemeClr>
                </a:solidFill>
              </a:rPr>
              <a:t>) </a:t>
            </a:r>
            <a:r>
              <a:rPr lang="en-CA" dirty="0" err="1" smtClean="0">
                <a:solidFill>
                  <a:schemeClr val="accent1">
                    <a:lumMod val="20000"/>
                    <a:lumOff val="80000"/>
                  </a:schemeClr>
                </a:solidFill>
              </a:rPr>
              <a:t>klausytoju</a:t>
            </a:r>
            <a:endParaRPr lang="en-CA" dirty="0">
              <a:solidFill>
                <a:schemeClr val="accent1">
                  <a:lumMod val="20000"/>
                  <a:lumOff val="80000"/>
                </a:schemeClr>
              </a:solidFill>
            </a:endParaRPr>
          </a:p>
          <a:p>
            <a:pPr>
              <a:lnSpc>
                <a:spcPct val="200000"/>
              </a:lnSpc>
            </a:pPr>
            <a:r>
              <a:rPr lang="en-CA" dirty="0" smtClean="0">
                <a:solidFill>
                  <a:schemeClr val="accent1">
                    <a:lumMod val="20000"/>
                    <a:lumOff val="80000"/>
                  </a:schemeClr>
                </a:solidFill>
              </a:rPr>
              <a:t>ANTRAS ĮGŪDIS</a:t>
            </a:r>
            <a:r>
              <a:rPr lang="en-CA" dirty="0">
                <a:solidFill>
                  <a:schemeClr val="accent1">
                    <a:lumMod val="20000"/>
                    <a:lumOff val="80000"/>
                  </a:schemeClr>
                </a:solidFill>
              </a:rPr>
              <a:t>: </a:t>
            </a:r>
            <a:r>
              <a:rPr lang="en-CA" dirty="0" err="1">
                <a:solidFill>
                  <a:schemeClr val="accent1">
                    <a:lumMod val="20000"/>
                    <a:lumOff val="80000"/>
                  </a:schemeClr>
                </a:solidFill>
              </a:rPr>
              <a:t>Kreipkite</a:t>
            </a:r>
            <a:r>
              <a:rPr lang="en-CA" dirty="0">
                <a:solidFill>
                  <a:schemeClr val="accent1">
                    <a:lumMod val="20000"/>
                    <a:lumOff val="80000"/>
                  </a:schemeClr>
                </a:solidFill>
              </a:rPr>
              <a:t> </a:t>
            </a:r>
            <a:r>
              <a:rPr lang="en-CA" dirty="0" err="1">
                <a:solidFill>
                  <a:schemeClr val="accent1">
                    <a:lumMod val="20000"/>
                    <a:lumOff val="80000"/>
                  </a:schemeClr>
                </a:solidFill>
              </a:rPr>
              <a:t>dėmesį</a:t>
            </a:r>
            <a:r>
              <a:rPr lang="en-CA" dirty="0">
                <a:solidFill>
                  <a:schemeClr val="accent1">
                    <a:lumMod val="20000"/>
                    <a:lumOff val="80000"/>
                  </a:schemeClr>
                </a:solidFill>
              </a:rPr>
              <a:t> į </a:t>
            </a:r>
            <a:r>
              <a:rPr lang="en-CA" dirty="0" err="1">
                <a:solidFill>
                  <a:schemeClr val="accent1">
                    <a:lumMod val="20000"/>
                    <a:lumOff val="80000"/>
                  </a:schemeClr>
                </a:solidFill>
              </a:rPr>
              <a:t>neverbalinio</a:t>
            </a:r>
            <a:r>
              <a:rPr lang="en-CA" dirty="0">
                <a:solidFill>
                  <a:schemeClr val="accent1">
                    <a:lumMod val="20000"/>
                    <a:lumOff val="80000"/>
                  </a:schemeClr>
                </a:solidFill>
              </a:rPr>
              <a:t> </a:t>
            </a:r>
            <a:r>
              <a:rPr lang="en-CA" dirty="0" err="1">
                <a:solidFill>
                  <a:schemeClr val="accent1">
                    <a:lumMod val="20000"/>
                    <a:lumOff val="80000"/>
                  </a:schemeClr>
                </a:solidFill>
              </a:rPr>
              <a:t>bendravimo</a:t>
            </a:r>
            <a:r>
              <a:rPr lang="en-CA" dirty="0">
                <a:solidFill>
                  <a:schemeClr val="accent1">
                    <a:lumMod val="20000"/>
                    <a:lumOff val="80000"/>
                  </a:schemeClr>
                </a:solidFill>
              </a:rPr>
              <a:t> </a:t>
            </a:r>
            <a:r>
              <a:rPr lang="en-CA" dirty="0" err="1">
                <a:solidFill>
                  <a:schemeClr val="accent1">
                    <a:lumMod val="20000"/>
                    <a:lumOff val="80000"/>
                  </a:schemeClr>
                </a:solidFill>
              </a:rPr>
              <a:t>signalus</a:t>
            </a:r>
            <a:endParaRPr lang="en-CA" dirty="0">
              <a:solidFill>
                <a:schemeClr val="accent1">
                  <a:lumMod val="20000"/>
                  <a:lumOff val="80000"/>
                </a:schemeClr>
              </a:solidFill>
            </a:endParaRPr>
          </a:p>
          <a:p>
            <a:pPr>
              <a:lnSpc>
                <a:spcPct val="200000"/>
              </a:lnSpc>
            </a:pPr>
            <a:r>
              <a:rPr lang="en-CA" dirty="0" smtClean="0">
                <a:solidFill>
                  <a:schemeClr val="accent1">
                    <a:lumMod val="20000"/>
                    <a:lumOff val="80000"/>
                  </a:schemeClr>
                </a:solidFill>
              </a:rPr>
              <a:t>TREČIAS ĮGŪDIS</a:t>
            </a:r>
            <a:r>
              <a:rPr lang="en-CA" dirty="0">
                <a:solidFill>
                  <a:schemeClr val="accent1">
                    <a:lumMod val="20000"/>
                    <a:lumOff val="80000"/>
                  </a:schemeClr>
                </a:solidFill>
              </a:rPr>
              <a:t>: </a:t>
            </a:r>
            <a:r>
              <a:rPr lang="en-CA" dirty="0" err="1">
                <a:solidFill>
                  <a:schemeClr val="accent1">
                    <a:lumMod val="20000"/>
                    <a:lumOff val="80000"/>
                  </a:schemeClr>
                </a:solidFill>
              </a:rPr>
              <a:t>Valdykite</a:t>
            </a:r>
            <a:r>
              <a:rPr lang="en-CA" dirty="0">
                <a:solidFill>
                  <a:schemeClr val="accent1">
                    <a:lumMod val="20000"/>
                    <a:lumOff val="80000"/>
                  </a:schemeClr>
                </a:solidFill>
              </a:rPr>
              <a:t> </a:t>
            </a:r>
            <a:r>
              <a:rPr lang="en-CA" dirty="0" err="1">
                <a:solidFill>
                  <a:schemeClr val="accent1">
                    <a:lumMod val="20000"/>
                    <a:lumOff val="80000"/>
                  </a:schemeClr>
                </a:solidFill>
              </a:rPr>
              <a:t>stresą</a:t>
            </a:r>
            <a:r>
              <a:rPr lang="en-CA" dirty="0">
                <a:solidFill>
                  <a:schemeClr val="accent1">
                    <a:lumMod val="20000"/>
                    <a:lumOff val="80000"/>
                  </a:schemeClr>
                </a:solidFill>
              </a:rPr>
              <a:t> ir </a:t>
            </a:r>
            <a:r>
              <a:rPr lang="en-CA" dirty="0" err="1">
                <a:solidFill>
                  <a:schemeClr val="accent1">
                    <a:lumMod val="20000"/>
                    <a:lumOff val="80000"/>
                  </a:schemeClr>
                </a:solidFill>
              </a:rPr>
              <a:t>kontroliuokite</a:t>
            </a:r>
            <a:r>
              <a:rPr lang="en-CA" dirty="0">
                <a:solidFill>
                  <a:schemeClr val="accent1">
                    <a:lumMod val="20000"/>
                    <a:lumOff val="80000"/>
                  </a:schemeClr>
                </a:solidFill>
              </a:rPr>
              <a:t> save</a:t>
            </a:r>
          </a:p>
          <a:p>
            <a:endParaRPr lang="en-CA" dirty="0"/>
          </a:p>
        </p:txBody>
      </p:sp>
    </p:spTree>
    <p:extLst>
      <p:ext uri="{BB962C8B-B14F-4D97-AF65-F5344CB8AC3E}">
        <p14:creationId xmlns:p14="http://schemas.microsoft.com/office/powerpoint/2010/main" val="114269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2909" y="250825"/>
            <a:ext cx="9284629" cy="1325563"/>
          </a:xfrm>
        </p:spPr>
        <p:txBody>
          <a:bodyPr>
            <a:normAutofit fontScale="90000"/>
          </a:bodyPr>
          <a:lstStyle/>
          <a:p>
            <a:pPr>
              <a:lnSpc>
                <a:spcPct val="200000"/>
              </a:lnSpc>
            </a:pPr>
            <a:r>
              <a:rPr lang="en-CA" sz="4000" dirty="0" smtClean="0">
                <a:solidFill>
                  <a:schemeClr val="accent1">
                    <a:lumMod val="20000"/>
                    <a:lumOff val="80000"/>
                  </a:schemeClr>
                </a:solidFill>
              </a:rPr>
              <a:t>PIRMAS ĮGŪDIS</a:t>
            </a:r>
            <a:r>
              <a:rPr lang="en-CA" sz="4000" dirty="0">
                <a:solidFill>
                  <a:schemeClr val="accent1">
                    <a:lumMod val="20000"/>
                    <a:lumOff val="80000"/>
                  </a:schemeClr>
                </a:solidFill>
              </a:rPr>
              <a:t>: </a:t>
            </a:r>
            <a:r>
              <a:rPr lang="en-CA" sz="4000" dirty="0" err="1">
                <a:solidFill>
                  <a:schemeClr val="accent1">
                    <a:lumMod val="20000"/>
                    <a:lumOff val="80000"/>
                  </a:schemeClr>
                </a:solidFill>
              </a:rPr>
              <a:t>Tapkite</a:t>
            </a:r>
            <a:r>
              <a:rPr lang="en-CA" sz="4000" dirty="0">
                <a:solidFill>
                  <a:schemeClr val="accent1">
                    <a:lumMod val="20000"/>
                    <a:lumOff val="80000"/>
                  </a:schemeClr>
                </a:solidFill>
              </a:rPr>
              <a:t> </a:t>
            </a:r>
            <a:r>
              <a:rPr lang="en-CA" sz="4000" dirty="0" err="1">
                <a:solidFill>
                  <a:schemeClr val="accent1">
                    <a:lumMod val="20000"/>
                    <a:lumOff val="80000"/>
                  </a:schemeClr>
                </a:solidFill>
              </a:rPr>
              <a:t>įsitraukiančiu</a:t>
            </a:r>
            <a:r>
              <a:rPr lang="en-CA" sz="4000" dirty="0">
                <a:solidFill>
                  <a:schemeClr val="accent1">
                    <a:lumMod val="20000"/>
                    <a:lumOff val="80000"/>
                  </a:schemeClr>
                </a:solidFill>
              </a:rPr>
              <a:t> </a:t>
            </a:r>
            <a:r>
              <a:rPr lang="en-CA" sz="4000" dirty="0" err="1">
                <a:solidFill>
                  <a:schemeClr val="accent1">
                    <a:lumMod val="20000"/>
                    <a:lumOff val="80000"/>
                  </a:schemeClr>
                </a:solidFill>
              </a:rPr>
              <a:t>klausytoju</a:t>
            </a:r>
            <a:endParaRPr lang="en-CA" sz="4000" dirty="0">
              <a:solidFill>
                <a:schemeClr val="accent1">
                  <a:lumMod val="20000"/>
                  <a:lumOff val="80000"/>
                </a:schemeClr>
              </a:solidFill>
            </a:endParaRPr>
          </a:p>
        </p:txBody>
      </p:sp>
      <p:sp>
        <p:nvSpPr>
          <p:cNvPr id="3" name="Content Placeholder 2"/>
          <p:cNvSpPr>
            <a:spLocks noGrp="1"/>
          </p:cNvSpPr>
          <p:nvPr>
            <p:ph idx="1"/>
          </p:nvPr>
        </p:nvSpPr>
        <p:spPr>
          <a:xfrm>
            <a:off x="413392" y="1927370"/>
            <a:ext cx="11525698" cy="4351338"/>
          </a:xfrm>
        </p:spPr>
        <p:txBody>
          <a:bodyPr>
            <a:normAutofit/>
          </a:bodyPr>
          <a:lstStyle/>
          <a:p>
            <a:pPr>
              <a:lnSpc>
                <a:spcPct val="150000"/>
              </a:lnSpc>
            </a:pPr>
            <a:r>
              <a:rPr lang="en-CA" dirty="0" err="1">
                <a:solidFill>
                  <a:schemeClr val="accent1">
                    <a:lumMod val="60000"/>
                    <a:lumOff val="40000"/>
                  </a:schemeClr>
                </a:solidFill>
              </a:rPr>
              <a:t>Klausymasis</a:t>
            </a:r>
            <a:r>
              <a:rPr lang="en-CA" dirty="0">
                <a:solidFill>
                  <a:schemeClr val="accent1">
                    <a:lumMod val="60000"/>
                    <a:lumOff val="40000"/>
                  </a:schemeClr>
                </a:solidFill>
              </a:rPr>
              <a:t> </a:t>
            </a:r>
            <a:r>
              <a:rPr lang="en-CA" dirty="0" err="1">
                <a:solidFill>
                  <a:schemeClr val="accent1">
                    <a:lumMod val="60000"/>
                    <a:lumOff val="40000"/>
                  </a:schemeClr>
                </a:solidFill>
              </a:rPr>
              <a:t>yra</a:t>
            </a:r>
            <a:r>
              <a:rPr lang="en-CA" dirty="0">
                <a:solidFill>
                  <a:schemeClr val="accent1">
                    <a:lumMod val="60000"/>
                    <a:lumOff val="40000"/>
                  </a:schemeClr>
                </a:solidFill>
              </a:rPr>
              <a:t> pats </a:t>
            </a:r>
            <a:r>
              <a:rPr lang="en-CA" dirty="0" err="1">
                <a:solidFill>
                  <a:schemeClr val="accent1">
                    <a:lumMod val="60000"/>
                    <a:lumOff val="40000"/>
                  </a:schemeClr>
                </a:solidFill>
              </a:rPr>
              <a:t>svarbiausias</a:t>
            </a:r>
            <a:r>
              <a:rPr lang="en-CA" dirty="0">
                <a:solidFill>
                  <a:schemeClr val="accent1">
                    <a:lumMod val="60000"/>
                    <a:lumOff val="40000"/>
                  </a:schemeClr>
                </a:solidFill>
              </a:rPr>
              <a:t> </a:t>
            </a:r>
            <a:r>
              <a:rPr lang="en-CA" dirty="0" err="1" smtClean="0">
                <a:solidFill>
                  <a:schemeClr val="accent1">
                    <a:lumMod val="60000"/>
                    <a:lumOff val="40000"/>
                  </a:schemeClr>
                </a:solidFill>
              </a:rPr>
              <a:t>žodinio</a:t>
            </a:r>
            <a:r>
              <a:rPr lang="en-CA" dirty="0" smtClean="0">
                <a:solidFill>
                  <a:schemeClr val="accent1">
                    <a:lumMod val="60000"/>
                    <a:lumOff val="40000"/>
                  </a:schemeClr>
                </a:solidFill>
              </a:rPr>
              <a:t> </a:t>
            </a:r>
            <a:r>
              <a:rPr lang="en-CA" dirty="0" err="1" smtClean="0">
                <a:solidFill>
                  <a:schemeClr val="accent1">
                    <a:lumMod val="60000"/>
                    <a:lumOff val="40000"/>
                  </a:schemeClr>
                </a:solidFill>
              </a:rPr>
              <a:t>bendravimo</a:t>
            </a:r>
            <a:r>
              <a:rPr lang="en-CA" dirty="0" smtClean="0">
                <a:solidFill>
                  <a:schemeClr val="accent1">
                    <a:lumMod val="60000"/>
                    <a:lumOff val="40000"/>
                  </a:schemeClr>
                </a:solidFill>
              </a:rPr>
              <a:t>  </a:t>
            </a:r>
            <a:r>
              <a:rPr lang="en-CA" dirty="0" err="1">
                <a:solidFill>
                  <a:schemeClr val="accent1">
                    <a:lumMod val="60000"/>
                    <a:lumOff val="40000"/>
                  </a:schemeClr>
                </a:solidFill>
              </a:rPr>
              <a:t>įgūdis</a:t>
            </a:r>
            <a:r>
              <a:rPr lang="en-CA" dirty="0">
                <a:solidFill>
                  <a:schemeClr val="accent1">
                    <a:lumMod val="60000"/>
                    <a:lumOff val="40000"/>
                  </a:schemeClr>
                </a:solidFill>
              </a:rPr>
              <a:t>.</a:t>
            </a:r>
          </a:p>
          <a:p>
            <a:pPr>
              <a:lnSpc>
                <a:spcPct val="150000"/>
              </a:lnSpc>
            </a:pPr>
            <a:r>
              <a:rPr lang="en-CA" dirty="0" err="1">
                <a:solidFill>
                  <a:schemeClr val="accent1">
                    <a:lumMod val="60000"/>
                    <a:lumOff val="40000"/>
                  </a:schemeClr>
                </a:solidFill>
              </a:rPr>
              <a:t>Susikoncentruokite</a:t>
            </a:r>
            <a:r>
              <a:rPr lang="en-CA" dirty="0">
                <a:solidFill>
                  <a:schemeClr val="accent1">
                    <a:lumMod val="60000"/>
                    <a:lumOff val="40000"/>
                  </a:schemeClr>
                </a:solidFill>
              </a:rPr>
              <a:t> į </a:t>
            </a:r>
            <a:r>
              <a:rPr lang="en-CA" dirty="0" err="1" smtClean="0">
                <a:solidFill>
                  <a:schemeClr val="accent1">
                    <a:lumMod val="60000"/>
                    <a:lumOff val="40000"/>
                  </a:schemeClr>
                </a:solidFill>
              </a:rPr>
              <a:t>kalbantįjį</a:t>
            </a:r>
            <a:r>
              <a:rPr lang="en-CA" dirty="0" smtClean="0">
                <a:solidFill>
                  <a:schemeClr val="accent1">
                    <a:lumMod val="60000"/>
                    <a:lumOff val="40000"/>
                  </a:schemeClr>
                </a:solidFill>
              </a:rPr>
              <a:t>, </a:t>
            </a:r>
            <a:r>
              <a:rPr lang="en-CA" dirty="0" smtClean="0">
                <a:solidFill>
                  <a:schemeClr val="accent1">
                    <a:lumMod val="60000"/>
                    <a:lumOff val="40000"/>
                  </a:schemeClr>
                </a:solidFill>
              </a:rPr>
              <a:t>jo/</a:t>
            </a:r>
            <a:r>
              <a:rPr lang="en-CA" dirty="0" err="1" smtClean="0">
                <a:solidFill>
                  <a:schemeClr val="accent1">
                    <a:lumMod val="60000"/>
                    <a:lumOff val="40000"/>
                  </a:schemeClr>
                </a:solidFill>
              </a:rPr>
              <a:t>jos</a:t>
            </a:r>
            <a:r>
              <a:rPr lang="en-CA" dirty="0" smtClean="0">
                <a:solidFill>
                  <a:schemeClr val="accent1">
                    <a:lumMod val="60000"/>
                    <a:lumOff val="40000"/>
                  </a:schemeClr>
                </a:solidFill>
              </a:rPr>
              <a:t> </a:t>
            </a:r>
            <a:r>
              <a:rPr lang="en-CA" dirty="0" err="1" smtClean="0">
                <a:solidFill>
                  <a:schemeClr val="accent1">
                    <a:lumMod val="60000"/>
                    <a:lumOff val="40000"/>
                  </a:schemeClr>
                </a:solidFill>
              </a:rPr>
              <a:t>kūno</a:t>
            </a:r>
            <a:r>
              <a:rPr lang="en-CA" dirty="0" smtClean="0">
                <a:solidFill>
                  <a:schemeClr val="accent1">
                    <a:lumMod val="60000"/>
                    <a:lumOff val="40000"/>
                  </a:schemeClr>
                </a:solidFill>
              </a:rPr>
              <a:t> </a:t>
            </a:r>
            <a:r>
              <a:rPr lang="en-CA" dirty="0" err="1">
                <a:solidFill>
                  <a:schemeClr val="accent1">
                    <a:lumMod val="60000"/>
                    <a:lumOff val="40000"/>
                  </a:schemeClr>
                </a:solidFill>
              </a:rPr>
              <a:t>kalbą</a:t>
            </a:r>
            <a:r>
              <a:rPr lang="en-CA" dirty="0">
                <a:solidFill>
                  <a:schemeClr val="accent1">
                    <a:lumMod val="60000"/>
                    <a:lumOff val="40000"/>
                  </a:schemeClr>
                </a:solidFill>
              </a:rPr>
              <a:t>, </a:t>
            </a:r>
            <a:r>
              <a:rPr lang="en-CA" dirty="0" err="1">
                <a:solidFill>
                  <a:schemeClr val="accent1">
                    <a:lumMod val="60000"/>
                    <a:lumOff val="40000"/>
                  </a:schemeClr>
                </a:solidFill>
              </a:rPr>
              <a:t>balso</a:t>
            </a:r>
            <a:r>
              <a:rPr lang="en-CA" dirty="0">
                <a:solidFill>
                  <a:schemeClr val="accent1">
                    <a:lumMod val="60000"/>
                    <a:lumOff val="40000"/>
                  </a:schemeClr>
                </a:solidFill>
              </a:rPr>
              <a:t> </a:t>
            </a:r>
            <a:r>
              <a:rPr lang="en-CA" dirty="0" err="1">
                <a:solidFill>
                  <a:schemeClr val="accent1">
                    <a:lumMod val="60000"/>
                    <a:lumOff val="40000"/>
                  </a:schemeClr>
                </a:solidFill>
              </a:rPr>
              <a:t>toną</a:t>
            </a:r>
            <a:r>
              <a:rPr lang="en-CA" dirty="0">
                <a:solidFill>
                  <a:schemeClr val="accent1">
                    <a:lumMod val="60000"/>
                    <a:lumOff val="40000"/>
                  </a:schemeClr>
                </a:solidFill>
              </a:rPr>
              <a:t> </a:t>
            </a:r>
            <a:r>
              <a:rPr lang="en-CA" dirty="0" err="1">
                <a:solidFill>
                  <a:schemeClr val="accent1">
                    <a:lumMod val="60000"/>
                    <a:lumOff val="40000"/>
                  </a:schemeClr>
                </a:solidFill>
              </a:rPr>
              <a:t>ir</a:t>
            </a:r>
            <a:r>
              <a:rPr lang="en-CA" dirty="0">
                <a:solidFill>
                  <a:schemeClr val="accent1">
                    <a:lumMod val="60000"/>
                    <a:lumOff val="40000"/>
                  </a:schemeClr>
                </a:solidFill>
              </a:rPr>
              <a:t> </a:t>
            </a:r>
            <a:r>
              <a:rPr lang="en-CA" dirty="0" err="1" smtClean="0">
                <a:solidFill>
                  <a:schemeClr val="accent1">
                    <a:lumMod val="60000"/>
                    <a:lumOff val="40000"/>
                  </a:schemeClr>
                </a:solidFill>
              </a:rPr>
              <a:t>išraiškas</a:t>
            </a:r>
            <a:r>
              <a:rPr lang="en-CA" dirty="0" smtClean="0">
                <a:solidFill>
                  <a:schemeClr val="accent1">
                    <a:lumMod val="60000"/>
                    <a:lumOff val="40000"/>
                  </a:schemeClr>
                </a:solidFill>
              </a:rPr>
              <a:t>.</a:t>
            </a:r>
            <a:endParaRPr lang="en-CA" dirty="0">
              <a:solidFill>
                <a:schemeClr val="accent1">
                  <a:lumMod val="60000"/>
                  <a:lumOff val="40000"/>
                </a:schemeClr>
              </a:solidFill>
            </a:endParaRPr>
          </a:p>
          <a:p>
            <a:pPr>
              <a:lnSpc>
                <a:spcPct val="150000"/>
              </a:lnSpc>
            </a:pPr>
            <a:r>
              <a:rPr lang="en-CA" dirty="0" err="1">
                <a:solidFill>
                  <a:schemeClr val="accent1">
                    <a:lumMod val="60000"/>
                    <a:lumOff val="40000"/>
                  </a:schemeClr>
                </a:solidFill>
              </a:rPr>
              <a:t>Venkite</a:t>
            </a:r>
            <a:r>
              <a:rPr lang="en-CA" dirty="0">
                <a:solidFill>
                  <a:schemeClr val="accent1">
                    <a:lumMod val="60000"/>
                    <a:lumOff val="40000"/>
                  </a:schemeClr>
                </a:solidFill>
              </a:rPr>
              <a:t> </a:t>
            </a:r>
            <a:r>
              <a:rPr lang="en-CA" dirty="0" err="1">
                <a:solidFill>
                  <a:schemeClr val="accent1">
                    <a:lumMod val="60000"/>
                    <a:lumOff val="40000"/>
                  </a:schemeClr>
                </a:solidFill>
              </a:rPr>
              <a:t>įsiterpti</a:t>
            </a:r>
            <a:r>
              <a:rPr lang="en-CA" dirty="0">
                <a:solidFill>
                  <a:schemeClr val="accent1">
                    <a:lumMod val="60000"/>
                    <a:lumOff val="40000"/>
                  </a:schemeClr>
                </a:solidFill>
              </a:rPr>
              <a:t> </a:t>
            </a:r>
            <a:r>
              <a:rPr lang="en-CA" dirty="0" err="1">
                <a:solidFill>
                  <a:schemeClr val="accent1">
                    <a:lumMod val="60000"/>
                    <a:lumOff val="40000"/>
                  </a:schemeClr>
                </a:solidFill>
              </a:rPr>
              <a:t>ar</a:t>
            </a:r>
            <a:r>
              <a:rPr lang="en-CA" dirty="0">
                <a:solidFill>
                  <a:schemeClr val="accent1">
                    <a:lumMod val="60000"/>
                    <a:lumOff val="40000"/>
                  </a:schemeClr>
                </a:solidFill>
              </a:rPr>
              <a:t> </a:t>
            </a:r>
            <a:r>
              <a:rPr lang="en-CA" dirty="0" err="1">
                <a:solidFill>
                  <a:schemeClr val="accent1">
                    <a:lumMod val="60000"/>
                    <a:lumOff val="40000"/>
                  </a:schemeClr>
                </a:solidFill>
              </a:rPr>
              <a:t>nukreipti</a:t>
            </a:r>
            <a:r>
              <a:rPr lang="en-CA" dirty="0">
                <a:solidFill>
                  <a:schemeClr val="accent1">
                    <a:lumMod val="60000"/>
                    <a:lumOff val="40000"/>
                  </a:schemeClr>
                </a:solidFill>
              </a:rPr>
              <a:t> </a:t>
            </a:r>
            <a:r>
              <a:rPr lang="en-CA" dirty="0" err="1">
                <a:solidFill>
                  <a:schemeClr val="accent1">
                    <a:lumMod val="60000"/>
                    <a:lumOff val="40000"/>
                  </a:schemeClr>
                </a:solidFill>
              </a:rPr>
              <a:t>pokalbį</a:t>
            </a:r>
            <a:r>
              <a:rPr lang="en-CA" dirty="0">
                <a:solidFill>
                  <a:schemeClr val="accent1">
                    <a:lumMod val="60000"/>
                    <a:lumOff val="40000"/>
                  </a:schemeClr>
                </a:solidFill>
              </a:rPr>
              <a:t> </a:t>
            </a:r>
            <a:r>
              <a:rPr lang="en-CA" dirty="0" err="1">
                <a:solidFill>
                  <a:schemeClr val="accent1">
                    <a:lumMod val="60000"/>
                    <a:lumOff val="40000"/>
                  </a:schemeClr>
                </a:solidFill>
              </a:rPr>
              <a:t>kita</a:t>
            </a:r>
            <a:r>
              <a:rPr lang="en-CA" dirty="0">
                <a:solidFill>
                  <a:schemeClr val="accent1">
                    <a:lumMod val="60000"/>
                    <a:lumOff val="40000"/>
                  </a:schemeClr>
                </a:solidFill>
              </a:rPr>
              <a:t> </a:t>
            </a:r>
            <a:r>
              <a:rPr lang="en-CA" dirty="0" err="1">
                <a:solidFill>
                  <a:schemeClr val="accent1">
                    <a:lumMod val="60000"/>
                    <a:lumOff val="40000"/>
                  </a:schemeClr>
                </a:solidFill>
              </a:rPr>
              <a:t>linkme</a:t>
            </a:r>
            <a:r>
              <a:rPr lang="en-CA" dirty="0">
                <a:solidFill>
                  <a:schemeClr val="accent1">
                    <a:lumMod val="60000"/>
                    <a:lumOff val="40000"/>
                  </a:schemeClr>
                </a:solidFill>
              </a:rPr>
              <a:t>.</a:t>
            </a:r>
          </a:p>
          <a:p>
            <a:pPr>
              <a:lnSpc>
                <a:spcPct val="150000"/>
              </a:lnSpc>
            </a:pPr>
            <a:r>
              <a:rPr lang="en-CA" dirty="0" err="1">
                <a:solidFill>
                  <a:schemeClr val="accent1">
                    <a:lumMod val="60000"/>
                    <a:lumOff val="40000"/>
                  </a:schemeClr>
                </a:solidFill>
              </a:rPr>
              <a:t>Rodykite</a:t>
            </a:r>
            <a:r>
              <a:rPr lang="en-CA" dirty="0">
                <a:solidFill>
                  <a:schemeClr val="accent1">
                    <a:lumMod val="60000"/>
                    <a:lumOff val="40000"/>
                  </a:schemeClr>
                </a:solidFill>
              </a:rPr>
              <a:t> </a:t>
            </a:r>
            <a:r>
              <a:rPr lang="en-CA" dirty="0" err="1">
                <a:solidFill>
                  <a:schemeClr val="accent1">
                    <a:lumMod val="60000"/>
                    <a:lumOff val="40000"/>
                  </a:schemeClr>
                </a:solidFill>
              </a:rPr>
              <a:t>savo</a:t>
            </a:r>
            <a:r>
              <a:rPr lang="en-CA" dirty="0">
                <a:solidFill>
                  <a:schemeClr val="accent1">
                    <a:lumMod val="60000"/>
                    <a:lumOff val="40000"/>
                  </a:schemeClr>
                </a:solidFill>
              </a:rPr>
              <a:t> </a:t>
            </a:r>
            <a:r>
              <a:rPr lang="en-CA" dirty="0" err="1" smtClean="0">
                <a:solidFill>
                  <a:schemeClr val="accent1">
                    <a:lumMod val="60000"/>
                    <a:lumOff val="40000"/>
                  </a:schemeClr>
                </a:solidFill>
              </a:rPr>
              <a:t>dėmesį</a:t>
            </a:r>
            <a:r>
              <a:rPr lang="en-CA" dirty="0" smtClean="0">
                <a:solidFill>
                  <a:schemeClr val="accent1">
                    <a:lumMod val="60000"/>
                    <a:lumOff val="40000"/>
                  </a:schemeClr>
                </a:solidFill>
              </a:rPr>
              <a:t>, </a:t>
            </a:r>
            <a:r>
              <a:rPr lang="en-CA" dirty="0" err="1" smtClean="0">
                <a:solidFill>
                  <a:schemeClr val="accent1">
                    <a:lumMod val="60000"/>
                    <a:lumOff val="40000"/>
                  </a:schemeClr>
                </a:solidFill>
              </a:rPr>
              <a:t>kalbant</a:t>
            </a:r>
            <a:r>
              <a:rPr lang="en-CA" dirty="0" smtClean="0">
                <a:solidFill>
                  <a:schemeClr val="accent1">
                    <a:lumMod val="60000"/>
                    <a:lumOff val="40000"/>
                  </a:schemeClr>
                </a:solidFill>
              </a:rPr>
              <a:t> </a:t>
            </a:r>
            <a:r>
              <a:rPr lang="en-CA" dirty="0" err="1">
                <a:solidFill>
                  <a:schemeClr val="accent1">
                    <a:lumMod val="60000"/>
                    <a:lumOff val="40000"/>
                  </a:schemeClr>
                </a:solidFill>
              </a:rPr>
              <a:t>apie</a:t>
            </a:r>
            <a:r>
              <a:rPr lang="en-CA" dirty="0">
                <a:solidFill>
                  <a:schemeClr val="accent1">
                    <a:lumMod val="60000"/>
                    <a:lumOff val="40000"/>
                  </a:schemeClr>
                </a:solidFill>
              </a:rPr>
              <a:t> </a:t>
            </a:r>
            <a:r>
              <a:rPr lang="en-CA" dirty="0" err="1" smtClean="0">
                <a:solidFill>
                  <a:schemeClr val="accent1">
                    <a:lumMod val="60000"/>
                    <a:lumOff val="40000"/>
                  </a:schemeClr>
                </a:solidFill>
              </a:rPr>
              <a:t>malonius</a:t>
            </a:r>
            <a:r>
              <a:rPr lang="en-CA" dirty="0" smtClean="0">
                <a:solidFill>
                  <a:schemeClr val="accent1">
                    <a:lumMod val="60000"/>
                    <a:lumOff val="40000"/>
                  </a:schemeClr>
                </a:solidFill>
              </a:rPr>
              <a:t> </a:t>
            </a:r>
            <a:r>
              <a:rPr lang="en-CA" dirty="0" err="1" smtClean="0">
                <a:solidFill>
                  <a:schemeClr val="accent1">
                    <a:lumMod val="60000"/>
                    <a:lumOff val="40000"/>
                  </a:schemeClr>
                </a:solidFill>
              </a:rPr>
              <a:t>ar</a:t>
            </a:r>
            <a:r>
              <a:rPr lang="en-CA" dirty="0" smtClean="0">
                <a:solidFill>
                  <a:schemeClr val="accent1">
                    <a:lumMod val="60000"/>
                    <a:lumOff val="40000"/>
                  </a:schemeClr>
                </a:solidFill>
              </a:rPr>
              <a:t> </a:t>
            </a:r>
            <a:r>
              <a:rPr lang="en-CA" dirty="0" err="1" smtClean="0">
                <a:solidFill>
                  <a:schemeClr val="accent1">
                    <a:lumMod val="60000"/>
                    <a:lumOff val="40000"/>
                  </a:schemeClr>
                </a:solidFill>
              </a:rPr>
              <a:t>liūdnus</a:t>
            </a:r>
            <a:r>
              <a:rPr lang="en-CA" dirty="0" smtClean="0">
                <a:solidFill>
                  <a:schemeClr val="accent1">
                    <a:lumMod val="60000"/>
                    <a:lumOff val="40000"/>
                  </a:schemeClr>
                </a:solidFill>
              </a:rPr>
              <a:t> </a:t>
            </a:r>
            <a:r>
              <a:rPr lang="en-CA" dirty="0" err="1">
                <a:solidFill>
                  <a:schemeClr val="accent1">
                    <a:lumMod val="60000"/>
                    <a:lumOff val="40000"/>
                  </a:schemeClr>
                </a:solidFill>
              </a:rPr>
              <a:t>dalykus</a:t>
            </a:r>
            <a:r>
              <a:rPr lang="en-CA" dirty="0">
                <a:solidFill>
                  <a:schemeClr val="accent1">
                    <a:lumMod val="60000"/>
                    <a:lumOff val="40000"/>
                  </a:schemeClr>
                </a:solidFill>
              </a:rPr>
              <a:t>.</a:t>
            </a:r>
          </a:p>
          <a:p>
            <a:pPr>
              <a:lnSpc>
                <a:spcPct val="150000"/>
              </a:lnSpc>
            </a:pPr>
            <a:r>
              <a:rPr lang="en-CA" dirty="0" err="1">
                <a:solidFill>
                  <a:schemeClr val="accent1">
                    <a:lumMod val="60000"/>
                    <a:lumOff val="40000"/>
                  </a:schemeClr>
                </a:solidFill>
              </a:rPr>
              <a:t>Stenkitės</a:t>
            </a:r>
            <a:r>
              <a:rPr lang="en-CA" dirty="0">
                <a:solidFill>
                  <a:schemeClr val="accent1">
                    <a:lumMod val="60000"/>
                    <a:lumOff val="40000"/>
                  </a:schemeClr>
                </a:solidFill>
              </a:rPr>
              <a:t> </a:t>
            </a:r>
            <a:r>
              <a:rPr lang="en-CA" dirty="0" err="1">
                <a:solidFill>
                  <a:schemeClr val="accent1">
                    <a:lumMod val="60000"/>
                    <a:lumOff val="40000"/>
                  </a:schemeClr>
                </a:solidFill>
              </a:rPr>
              <a:t>vengti</a:t>
            </a:r>
            <a:r>
              <a:rPr lang="en-CA" dirty="0">
                <a:solidFill>
                  <a:schemeClr val="accent1">
                    <a:lumMod val="60000"/>
                    <a:lumOff val="40000"/>
                  </a:schemeClr>
                </a:solidFill>
              </a:rPr>
              <a:t> </a:t>
            </a:r>
            <a:r>
              <a:rPr lang="en-CA" dirty="0" err="1">
                <a:solidFill>
                  <a:schemeClr val="accent1">
                    <a:lumMod val="60000"/>
                    <a:lumOff val="40000"/>
                  </a:schemeClr>
                </a:solidFill>
              </a:rPr>
              <a:t>kaltinimų</a:t>
            </a:r>
            <a:r>
              <a:rPr lang="en-CA" dirty="0">
                <a:solidFill>
                  <a:schemeClr val="accent1">
                    <a:lumMod val="60000"/>
                    <a:lumOff val="40000"/>
                  </a:schemeClr>
                </a:solidFill>
              </a:rPr>
              <a:t>.  </a:t>
            </a:r>
          </a:p>
          <a:p>
            <a:endParaRPr lang="en-CA" dirty="0"/>
          </a:p>
        </p:txBody>
      </p:sp>
      <p:pic>
        <p:nvPicPr>
          <p:cNvPr id="5122" name="Picture 2" descr="Couple having t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5348" y="365125"/>
            <a:ext cx="2603742" cy="156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2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16"/>
            <a:ext cx="12192000" cy="1198626"/>
          </a:xfrm>
        </p:spPr>
        <p:style>
          <a:lnRef idx="3">
            <a:schemeClr val="lt1"/>
          </a:lnRef>
          <a:fillRef idx="1">
            <a:schemeClr val="accent1"/>
          </a:fillRef>
          <a:effectRef idx="1">
            <a:schemeClr val="accent1"/>
          </a:effectRef>
          <a:fontRef idx="minor">
            <a:schemeClr val="lt1"/>
          </a:fontRef>
        </p:style>
        <p:txBody>
          <a:bodyPr>
            <a:noAutofit/>
          </a:bodyPr>
          <a:lstStyle/>
          <a:p>
            <a:pPr algn="ctr">
              <a:lnSpc>
                <a:spcPct val="200000"/>
              </a:lnSpc>
            </a:pPr>
            <a:r>
              <a:rPr lang="en-CA" sz="2800" dirty="0" smtClean="0">
                <a:solidFill>
                  <a:schemeClr val="accent1">
                    <a:lumMod val="20000"/>
                    <a:lumOff val="80000"/>
                  </a:schemeClr>
                </a:solidFill>
              </a:rPr>
              <a:t>ANTRAS ĮGŪDIS</a:t>
            </a:r>
            <a:r>
              <a:rPr lang="en-CA" sz="2800" dirty="0">
                <a:solidFill>
                  <a:schemeClr val="accent1">
                    <a:lumMod val="20000"/>
                    <a:lumOff val="80000"/>
                  </a:schemeClr>
                </a:solidFill>
              </a:rPr>
              <a:t>: </a:t>
            </a:r>
            <a:r>
              <a:rPr lang="en-CA" sz="2800" dirty="0" err="1">
                <a:solidFill>
                  <a:schemeClr val="accent1">
                    <a:lumMod val="20000"/>
                    <a:lumOff val="80000"/>
                  </a:schemeClr>
                </a:solidFill>
              </a:rPr>
              <a:t>Kreipkite</a:t>
            </a:r>
            <a:r>
              <a:rPr lang="en-CA" sz="2800" dirty="0">
                <a:solidFill>
                  <a:schemeClr val="accent1">
                    <a:lumMod val="20000"/>
                    <a:lumOff val="80000"/>
                  </a:schemeClr>
                </a:solidFill>
              </a:rPr>
              <a:t> </a:t>
            </a:r>
            <a:r>
              <a:rPr lang="en-CA" sz="2800" dirty="0" err="1">
                <a:solidFill>
                  <a:schemeClr val="accent1">
                    <a:lumMod val="20000"/>
                    <a:lumOff val="80000"/>
                  </a:schemeClr>
                </a:solidFill>
              </a:rPr>
              <a:t>dėmesį</a:t>
            </a:r>
            <a:r>
              <a:rPr lang="en-CA" sz="2800" dirty="0">
                <a:solidFill>
                  <a:schemeClr val="accent1">
                    <a:lumMod val="20000"/>
                    <a:lumOff val="80000"/>
                  </a:schemeClr>
                </a:solidFill>
              </a:rPr>
              <a:t> į </a:t>
            </a:r>
            <a:r>
              <a:rPr lang="en-CA" sz="2800" dirty="0" err="1">
                <a:solidFill>
                  <a:schemeClr val="accent1">
                    <a:lumMod val="20000"/>
                    <a:lumOff val="80000"/>
                  </a:schemeClr>
                </a:solidFill>
              </a:rPr>
              <a:t>neverbalinio</a:t>
            </a:r>
            <a:r>
              <a:rPr lang="en-CA" sz="2800" dirty="0">
                <a:solidFill>
                  <a:schemeClr val="accent1">
                    <a:lumMod val="20000"/>
                    <a:lumOff val="80000"/>
                  </a:schemeClr>
                </a:solidFill>
              </a:rPr>
              <a:t> </a:t>
            </a:r>
            <a:r>
              <a:rPr lang="en-CA" sz="2800" dirty="0" err="1">
                <a:solidFill>
                  <a:schemeClr val="accent1">
                    <a:lumMod val="20000"/>
                    <a:lumOff val="80000"/>
                  </a:schemeClr>
                </a:solidFill>
              </a:rPr>
              <a:t>bendravimo</a:t>
            </a:r>
            <a:r>
              <a:rPr lang="en-CA" sz="2800" dirty="0">
                <a:solidFill>
                  <a:schemeClr val="accent1">
                    <a:lumMod val="20000"/>
                    <a:lumOff val="80000"/>
                  </a:schemeClr>
                </a:solidFill>
              </a:rPr>
              <a:t> </a:t>
            </a:r>
            <a:r>
              <a:rPr lang="en-CA" sz="2800" dirty="0" err="1" smtClean="0">
                <a:solidFill>
                  <a:schemeClr val="accent1">
                    <a:lumMod val="20000"/>
                    <a:lumOff val="80000"/>
                  </a:schemeClr>
                </a:solidFill>
              </a:rPr>
              <a:t>signalus</a:t>
            </a:r>
            <a:r>
              <a:rPr lang="en-CA" sz="2800" dirty="0" smtClean="0">
                <a:solidFill>
                  <a:schemeClr val="accent1">
                    <a:lumMod val="20000"/>
                    <a:lumOff val="80000"/>
                  </a:schemeClr>
                </a:solidFill>
              </a:rPr>
              <a:t> </a:t>
            </a:r>
            <a:endParaRPr lang="en-CA" sz="2800" dirty="0">
              <a:solidFill>
                <a:schemeClr val="accent1">
                  <a:lumMod val="20000"/>
                  <a:lumOff val="80000"/>
                </a:schemeClr>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613" r="5595"/>
          <a:stretch/>
        </p:blipFill>
        <p:spPr>
          <a:xfrm>
            <a:off x="433623" y="2424081"/>
            <a:ext cx="3529140" cy="2706007"/>
          </a:xfrm>
          <a:prstGeom prst="rect">
            <a:avLst/>
          </a:prstGeom>
        </p:spPr>
      </p:pic>
      <p:sp>
        <p:nvSpPr>
          <p:cNvPr id="3" name="Rectangle 2"/>
          <p:cNvSpPr/>
          <p:nvPr/>
        </p:nvSpPr>
        <p:spPr>
          <a:xfrm>
            <a:off x="284536" y="1724332"/>
            <a:ext cx="9537196" cy="523220"/>
          </a:xfrm>
          <a:prstGeom prst="rect">
            <a:avLst/>
          </a:prstGeom>
        </p:spPr>
        <p:txBody>
          <a:bodyPr wrap="square">
            <a:spAutoFit/>
          </a:bodyPr>
          <a:lstStyle/>
          <a:p>
            <a:r>
              <a:rPr lang="en-CA" sz="2800" dirty="0" err="1">
                <a:solidFill>
                  <a:schemeClr val="bg2"/>
                </a:solidFill>
              </a:rPr>
              <a:t>Neverbalinis</a:t>
            </a:r>
            <a:r>
              <a:rPr lang="en-CA" sz="2800" dirty="0">
                <a:solidFill>
                  <a:schemeClr val="bg2"/>
                </a:solidFill>
              </a:rPr>
              <a:t> </a:t>
            </a:r>
            <a:r>
              <a:rPr lang="en-CA" sz="2800" dirty="0" err="1">
                <a:solidFill>
                  <a:schemeClr val="bg2"/>
                </a:solidFill>
              </a:rPr>
              <a:t>bendravimas</a:t>
            </a:r>
            <a:r>
              <a:rPr lang="en-CA" sz="2800" dirty="0">
                <a:solidFill>
                  <a:schemeClr val="bg2"/>
                </a:solidFill>
              </a:rPr>
              <a:t> </a:t>
            </a:r>
            <a:r>
              <a:rPr lang="en-CA" sz="2800" dirty="0" smtClean="0">
                <a:solidFill>
                  <a:schemeClr val="bg2"/>
                </a:solidFill>
              </a:rPr>
              <a:t>(</a:t>
            </a:r>
            <a:r>
              <a:rPr lang="en-CA" sz="2800" dirty="0" err="1">
                <a:solidFill>
                  <a:schemeClr val="bg2"/>
                </a:solidFill>
              </a:rPr>
              <a:t>k</a:t>
            </a:r>
            <a:r>
              <a:rPr lang="en-CA" sz="2800" dirty="0" err="1" smtClean="0">
                <a:solidFill>
                  <a:schemeClr val="bg2"/>
                </a:solidFill>
              </a:rPr>
              <a:t>ūno</a:t>
            </a:r>
            <a:r>
              <a:rPr lang="en-CA" sz="2800" dirty="0" smtClean="0">
                <a:solidFill>
                  <a:schemeClr val="bg2"/>
                </a:solidFill>
              </a:rPr>
              <a:t> </a:t>
            </a:r>
            <a:r>
              <a:rPr lang="en-CA" sz="2800" dirty="0" err="1" smtClean="0">
                <a:solidFill>
                  <a:schemeClr val="bg2"/>
                </a:solidFill>
              </a:rPr>
              <a:t>kalba</a:t>
            </a:r>
            <a:r>
              <a:rPr lang="en-CA" sz="2800" dirty="0" smtClean="0">
                <a:solidFill>
                  <a:schemeClr val="bg2"/>
                </a:solidFill>
              </a:rPr>
              <a:t>). </a:t>
            </a:r>
            <a:endParaRPr lang="en-CA" sz="2800" dirty="0">
              <a:solidFill>
                <a:schemeClr val="bg2"/>
              </a:solidFill>
            </a:endParaRPr>
          </a:p>
        </p:txBody>
      </p:sp>
      <p:pic>
        <p:nvPicPr>
          <p:cNvPr id="7" name="Picture 6"/>
          <p:cNvPicPr>
            <a:picLocks noChangeAspect="1"/>
          </p:cNvPicPr>
          <p:nvPr/>
        </p:nvPicPr>
        <p:blipFill rotWithShape="1">
          <a:blip r:embed="rId4"/>
          <a:srcRect b="33072"/>
          <a:stretch/>
        </p:blipFill>
        <p:spPr>
          <a:xfrm>
            <a:off x="4786626" y="3204346"/>
            <a:ext cx="2847975" cy="2868721"/>
          </a:xfrm>
          <a:prstGeom prst="rect">
            <a:avLst/>
          </a:prstGeom>
        </p:spPr>
      </p:pic>
      <p:pic>
        <p:nvPicPr>
          <p:cNvPr id="8" name="Picture 7"/>
          <p:cNvPicPr>
            <a:picLocks noChangeAspect="1"/>
          </p:cNvPicPr>
          <p:nvPr/>
        </p:nvPicPr>
        <p:blipFill rotWithShape="1">
          <a:blip r:embed="rId5"/>
          <a:srcRect l="47474"/>
          <a:stretch/>
        </p:blipFill>
        <p:spPr>
          <a:xfrm>
            <a:off x="8826213" y="2247552"/>
            <a:ext cx="2191697" cy="2770568"/>
          </a:xfrm>
          <a:prstGeom prst="rect">
            <a:avLst/>
          </a:prstGeom>
        </p:spPr>
      </p:pic>
    </p:spTree>
    <p:extLst>
      <p:ext uri="{BB962C8B-B14F-4D97-AF65-F5344CB8AC3E}">
        <p14:creationId xmlns:p14="http://schemas.microsoft.com/office/powerpoint/2010/main" val="4093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smtClean="0">
                <a:solidFill>
                  <a:schemeClr val="accent1">
                    <a:lumMod val="20000"/>
                    <a:lumOff val="80000"/>
                  </a:schemeClr>
                </a:solidFill>
              </a:rPr>
              <a:t>TREČIAS ĮGŪDIS</a:t>
            </a:r>
            <a:r>
              <a:rPr lang="en-CA" sz="4000" dirty="0">
                <a:solidFill>
                  <a:schemeClr val="accent1">
                    <a:lumMod val="20000"/>
                    <a:lumOff val="80000"/>
                  </a:schemeClr>
                </a:solidFill>
              </a:rPr>
              <a:t>: </a:t>
            </a:r>
            <a:r>
              <a:rPr lang="en-CA" sz="4000" dirty="0" err="1">
                <a:solidFill>
                  <a:schemeClr val="accent1">
                    <a:lumMod val="20000"/>
                    <a:lumOff val="80000"/>
                  </a:schemeClr>
                </a:solidFill>
              </a:rPr>
              <a:t>Valdykite</a:t>
            </a:r>
            <a:r>
              <a:rPr lang="en-CA" sz="4000" dirty="0">
                <a:solidFill>
                  <a:schemeClr val="accent1">
                    <a:lumMod val="20000"/>
                    <a:lumOff val="80000"/>
                  </a:schemeClr>
                </a:solidFill>
              </a:rPr>
              <a:t> </a:t>
            </a:r>
            <a:r>
              <a:rPr lang="en-CA" sz="4000" dirty="0" err="1" smtClean="0">
                <a:solidFill>
                  <a:schemeClr val="accent1">
                    <a:lumMod val="20000"/>
                    <a:lumOff val="80000"/>
                  </a:schemeClr>
                </a:solidFill>
              </a:rPr>
              <a:t>savo</a:t>
            </a:r>
            <a:r>
              <a:rPr lang="en-CA" sz="4000" dirty="0" smtClean="0">
                <a:solidFill>
                  <a:schemeClr val="accent1">
                    <a:lumMod val="20000"/>
                    <a:lumOff val="80000"/>
                  </a:schemeClr>
                </a:solidFill>
              </a:rPr>
              <a:t> </a:t>
            </a:r>
            <a:r>
              <a:rPr lang="en-CA" sz="4000" dirty="0" err="1" smtClean="0">
                <a:solidFill>
                  <a:schemeClr val="accent1">
                    <a:lumMod val="20000"/>
                    <a:lumOff val="80000"/>
                  </a:schemeClr>
                </a:solidFill>
              </a:rPr>
              <a:t>stresą</a:t>
            </a:r>
            <a:endParaRPr lang="en-CA" sz="4000" dirty="0">
              <a:solidFill>
                <a:schemeClr val="bg1"/>
              </a:solidFill>
            </a:endParaRPr>
          </a:p>
        </p:txBody>
      </p:sp>
      <p:sp>
        <p:nvSpPr>
          <p:cNvPr id="6" name="Rectangle 5"/>
          <p:cNvSpPr/>
          <p:nvPr/>
        </p:nvSpPr>
        <p:spPr>
          <a:xfrm>
            <a:off x="946485" y="1491332"/>
            <a:ext cx="7181774" cy="3108543"/>
          </a:xfrm>
          <a:prstGeom prst="rect">
            <a:avLst/>
          </a:prstGeom>
        </p:spPr>
        <p:txBody>
          <a:bodyPr wrap="non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err="1">
                <a:ln>
                  <a:noFill/>
                </a:ln>
                <a:solidFill>
                  <a:schemeClr val="accent1">
                    <a:lumMod val="20000"/>
                    <a:lumOff val="80000"/>
                  </a:schemeClr>
                </a:solidFill>
                <a:effectLst/>
                <a:uLnTx/>
                <a:uFillTx/>
              </a:rPr>
              <a:t>Likite</a:t>
            </a:r>
            <a:r>
              <a:rPr kumimoji="0" lang="en-CA" sz="2800" b="0" i="0" u="none" strike="noStrike" kern="0" cap="none" spc="0" normalizeH="0" baseline="0" noProof="0" dirty="0">
                <a:ln>
                  <a:noFill/>
                </a:ln>
                <a:solidFill>
                  <a:schemeClr val="accent1">
                    <a:lumMod val="20000"/>
                    <a:lumOff val="80000"/>
                  </a:schemeClr>
                </a:solidFill>
                <a:effectLst/>
                <a:uLnTx/>
                <a:uFillTx/>
              </a:rPr>
              <a:t> </a:t>
            </a:r>
            <a:r>
              <a:rPr kumimoji="0" lang="en-CA" sz="2800" b="0" i="0" u="none" strike="noStrike" kern="0" cap="none" spc="0" normalizeH="0" baseline="0" noProof="0" dirty="0" err="1">
                <a:ln>
                  <a:noFill/>
                </a:ln>
                <a:solidFill>
                  <a:schemeClr val="accent1">
                    <a:lumMod val="20000"/>
                    <a:lumOff val="80000"/>
                  </a:schemeClr>
                </a:solidFill>
                <a:effectLst/>
                <a:uLnTx/>
                <a:uFillTx/>
              </a:rPr>
              <a:t>ramūs</a:t>
            </a:r>
            <a:r>
              <a:rPr kumimoji="0" lang="en-CA" sz="2800" b="0" i="0" u="none" strike="noStrike" kern="0" cap="none" spc="0" normalizeH="0" baseline="0" noProof="0" dirty="0">
                <a:ln>
                  <a:noFill/>
                </a:ln>
                <a:solidFill>
                  <a:schemeClr val="accent1">
                    <a:lumMod val="20000"/>
                    <a:lumOff val="80000"/>
                  </a:schemeClr>
                </a:solidFill>
                <a:effectLst/>
                <a:uLnTx/>
                <a:uFillTx/>
              </a:rPr>
              <a:t>, kai </a:t>
            </a:r>
            <a:r>
              <a:rPr kumimoji="0" lang="en-CA" sz="2800" b="0" i="0" u="none" strike="noStrike" kern="0" cap="none" spc="0" normalizeH="0" baseline="0" noProof="0" dirty="0" err="1">
                <a:ln>
                  <a:noFill/>
                </a:ln>
                <a:solidFill>
                  <a:schemeClr val="accent1">
                    <a:lumMod val="20000"/>
                    <a:lumOff val="80000"/>
                  </a:schemeClr>
                </a:solidFill>
                <a:effectLst/>
                <a:uLnTx/>
                <a:uFillTx/>
              </a:rPr>
              <a:t>patiriate</a:t>
            </a:r>
            <a:r>
              <a:rPr kumimoji="0" lang="en-CA" sz="2800" b="0" i="0" u="none" strike="noStrike" kern="0" cap="none" spc="0" normalizeH="0" baseline="0" noProof="0" dirty="0">
                <a:ln>
                  <a:noFill/>
                </a:ln>
                <a:solidFill>
                  <a:schemeClr val="accent1">
                    <a:lumMod val="20000"/>
                    <a:lumOff val="80000"/>
                  </a:schemeClr>
                </a:solidFill>
                <a:effectLst/>
                <a:uLnTx/>
                <a:uFillTx/>
              </a:rPr>
              <a:t> </a:t>
            </a:r>
            <a:r>
              <a:rPr kumimoji="0" lang="en-CA" sz="2800" b="0" i="0" u="none" strike="noStrike" kern="0" cap="none" spc="0" normalizeH="0" baseline="0" noProof="0" dirty="0" err="1" smtClean="0">
                <a:ln>
                  <a:noFill/>
                </a:ln>
                <a:solidFill>
                  <a:schemeClr val="accent1">
                    <a:lumMod val="20000"/>
                    <a:lumOff val="80000"/>
                  </a:schemeClr>
                </a:solidFill>
                <a:effectLst/>
                <a:uLnTx/>
                <a:uFillTx/>
              </a:rPr>
              <a:t>paciento</a:t>
            </a:r>
            <a:r>
              <a:rPr kumimoji="0" lang="en-CA" sz="2800" b="0" i="0" u="none" strike="noStrike" kern="0" cap="none" spc="0" normalizeH="0" baseline="0" noProof="0" dirty="0" smtClean="0">
                <a:ln>
                  <a:noFill/>
                </a:ln>
                <a:solidFill>
                  <a:schemeClr val="accent1">
                    <a:lumMod val="20000"/>
                    <a:lumOff val="80000"/>
                  </a:schemeClr>
                </a:solidFill>
                <a:effectLst/>
                <a:uLnTx/>
                <a:uFillTx/>
              </a:rPr>
              <a:t> </a:t>
            </a:r>
            <a:r>
              <a:rPr kumimoji="0" lang="en-CA" sz="2800" b="0" i="0" u="none" strike="noStrike" kern="0" cap="none" spc="0" normalizeH="0" baseline="0" noProof="0" dirty="0" err="1" smtClean="0">
                <a:ln>
                  <a:noFill/>
                </a:ln>
                <a:solidFill>
                  <a:schemeClr val="accent1">
                    <a:lumMod val="20000"/>
                    <a:lumOff val="80000"/>
                  </a:schemeClr>
                </a:solidFill>
                <a:effectLst/>
                <a:uLnTx/>
                <a:uFillTx/>
              </a:rPr>
              <a:t>spaudimą</a:t>
            </a:r>
            <a:endParaRPr kumimoji="0" lang="en-CA" sz="2800" b="0" i="0" u="none" strike="noStrike" kern="0" cap="none" spc="0" normalizeH="0" baseline="0" noProof="0" dirty="0">
              <a:ln>
                <a:noFill/>
              </a:ln>
              <a:solidFill>
                <a:schemeClr val="accent1">
                  <a:lumMod val="20000"/>
                  <a:lumOff val="80000"/>
                </a:schemeClr>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err="1">
                <a:ln>
                  <a:noFill/>
                </a:ln>
                <a:solidFill>
                  <a:schemeClr val="accent1">
                    <a:lumMod val="20000"/>
                    <a:lumOff val="80000"/>
                  </a:schemeClr>
                </a:solidFill>
                <a:effectLst/>
                <a:uLnTx/>
                <a:uFillTx/>
              </a:rPr>
              <a:t>Naudokite</a:t>
            </a:r>
            <a:r>
              <a:rPr kumimoji="0" lang="en-CA" sz="2800" b="0" i="0" u="none" strike="noStrike" kern="0" cap="none" spc="0" normalizeH="0" baseline="0" noProof="0" dirty="0">
                <a:ln>
                  <a:noFill/>
                </a:ln>
                <a:solidFill>
                  <a:schemeClr val="accent1">
                    <a:lumMod val="20000"/>
                    <a:lumOff val="80000"/>
                  </a:schemeClr>
                </a:solidFill>
                <a:effectLst/>
                <a:uLnTx/>
                <a:uFillTx/>
              </a:rPr>
              <a:t> </a:t>
            </a:r>
            <a:r>
              <a:rPr kumimoji="0" lang="en-CA" sz="2800" b="0" i="0" u="none" strike="noStrike" kern="0" cap="none" spc="0" normalizeH="0" baseline="0" noProof="0" dirty="0" err="1" smtClean="0">
                <a:ln>
                  <a:noFill/>
                </a:ln>
                <a:solidFill>
                  <a:schemeClr val="accent1">
                    <a:lumMod val="20000"/>
                    <a:lumOff val="80000"/>
                  </a:schemeClr>
                </a:solidFill>
                <a:effectLst/>
                <a:uLnTx/>
                <a:uFillTx/>
              </a:rPr>
              <a:t>uždelsimo</a:t>
            </a:r>
            <a:r>
              <a:rPr kumimoji="0" lang="en-CA" sz="2800" b="0" i="0" u="none" strike="noStrike" kern="0" cap="none" spc="0" normalizeH="0" baseline="0" noProof="0" dirty="0" smtClean="0">
                <a:ln>
                  <a:noFill/>
                </a:ln>
                <a:solidFill>
                  <a:schemeClr val="accent1">
                    <a:lumMod val="20000"/>
                    <a:lumOff val="80000"/>
                  </a:schemeClr>
                </a:solidFill>
                <a:effectLst/>
                <a:uLnTx/>
                <a:uFillTx/>
              </a:rPr>
              <a:t> </a:t>
            </a:r>
            <a:r>
              <a:rPr kumimoji="0" lang="en-CA" sz="2800" b="0" i="0" u="none" strike="noStrike" kern="0" cap="none" spc="0" normalizeH="0" baseline="0" noProof="0" dirty="0" err="1" smtClean="0">
                <a:ln>
                  <a:noFill/>
                </a:ln>
                <a:solidFill>
                  <a:schemeClr val="accent1">
                    <a:lumMod val="20000"/>
                    <a:lumOff val="80000"/>
                  </a:schemeClr>
                </a:solidFill>
                <a:effectLst/>
                <a:uLnTx/>
                <a:uFillTx/>
              </a:rPr>
              <a:t>taktiką</a:t>
            </a:r>
            <a:endParaRPr kumimoji="0" lang="en-CA" sz="2800" b="0" i="0" u="none" strike="noStrike" kern="0" cap="none" spc="0" normalizeH="0" baseline="0" noProof="0" dirty="0">
              <a:ln>
                <a:noFill/>
              </a:ln>
              <a:solidFill>
                <a:schemeClr val="accent1">
                  <a:lumMod val="20000"/>
                  <a:lumOff val="80000"/>
                </a:schemeClr>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err="1" smtClean="0">
                <a:ln>
                  <a:noFill/>
                </a:ln>
                <a:solidFill>
                  <a:schemeClr val="accent1">
                    <a:lumMod val="20000"/>
                    <a:lumOff val="80000"/>
                  </a:schemeClr>
                </a:solidFill>
                <a:effectLst/>
                <a:uLnTx/>
                <a:uFillTx/>
              </a:rPr>
              <a:t>Sutelkite</a:t>
            </a:r>
            <a:r>
              <a:rPr kumimoji="0" lang="en-CA" sz="2800" b="0" i="0" u="none" strike="noStrike" kern="0" cap="none" spc="0" normalizeH="0" baseline="0" noProof="0" dirty="0" smtClean="0">
                <a:ln>
                  <a:noFill/>
                </a:ln>
                <a:solidFill>
                  <a:schemeClr val="accent1">
                    <a:lumMod val="20000"/>
                    <a:lumOff val="80000"/>
                  </a:schemeClr>
                </a:solidFill>
                <a:effectLst/>
                <a:uLnTx/>
                <a:uFillTx/>
              </a:rPr>
              <a:t> </a:t>
            </a:r>
            <a:r>
              <a:rPr kumimoji="0" lang="en-CA" sz="2800" b="0" i="0" u="none" strike="noStrike" kern="0" cap="none" spc="0" normalizeH="0" baseline="0" noProof="0" dirty="0" err="1">
                <a:ln>
                  <a:noFill/>
                </a:ln>
                <a:solidFill>
                  <a:schemeClr val="accent1">
                    <a:lumMod val="20000"/>
                    <a:lumOff val="80000"/>
                  </a:schemeClr>
                </a:solidFill>
                <a:effectLst/>
                <a:uLnTx/>
                <a:uFillTx/>
              </a:rPr>
              <a:t>savo</a:t>
            </a:r>
            <a:r>
              <a:rPr kumimoji="0" lang="en-CA" sz="2800" b="0" i="0" u="none" strike="noStrike" kern="0" cap="none" spc="0" normalizeH="0" baseline="0" noProof="0" dirty="0">
                <a:ln>
                  <a:noFill/>
                </a:ln>
                <a:solidFill>
                  <a:schemeClr val="accent1">
                    <a:lumMod val="20000"/>
                    <a:lumOff val="80000"/>
                  </a:schemeClr>
                </a:solidFill>
                <a:effectLst/>
                <a:uLnTx/>
                <a:uFillTx/>
              </a:rPr>
              <a:t> </a:t>
            </a:r>
            <a:r>
              <a:rPr kumimoji="0" lang="en-CA" sz="2800" b="0" i="0" u="none" strike="noStrike" kern="0" cap="none" spc="0" normalizeH="0" baseline="0" noProof="0" dirty="0" err="1">
                <a:ln>
                  <a:noFill/>
                </a:ln>
                <a:solidFill>
                  <a:schemeClr val="accent1">
                    <a:lumMod val="20000"/>
                    <a:lumOff val="80000"/>
                  </a:schemeClr>
                </a:solidFill>
                <a:effectLst/>
                <a:uLnTx/>
                <a:uFillTx/>
              </a:rPr>
              <a:t>mintis</a:t>
            </a:r>
            <a:endParaRPr kumimoji="0" lang="en-CA" sz="2800" b="0" i="0" u="none" strike="noStrike" kern="0" cap="none" spc="0" normalizeH="0" baseline="0" noProof="0" dirty="0">
              <a:ln>
                <a:noFill/>
              </a:ln>
              <a:solidFill>
                <a:schemeClr val="accent1">
                  <a:lumMod val="20000"/>
                  <a:lumOff val="80000"/>
                </a:schemeClr>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err="1">
                <a:ln>
                  <a:noFill/>
                </a:ln>
                <a:solidFill>
                  <a:schemeClr val="accent1">
                    <a:lumMod val="20000"/>
                    <a:lumOff val="80000"/>
                  </a:schemeClr>
                </a:solidFill>
                <a:effectLst/>
                <a:uLnTx/>
                <a:uFillTx/>
              </a:rPr>
              <a:t>Vienu</a:t>
            </a:r>
            <a:r>
              <a:rPr kumimoji="0" lang="en-CA" sz="2800" b="0" i="0" u="none" strike="noStrike" kern="0" cap="none" spc="0" normalizeH="0" noProof="0" dirty="0">
                <a:ln>
                  <a:noFill/>
                </a:ln>
                <a:solidFill>
                  <a:schemeClr val="accent1">
                    <a:lumMod val="20000"/>
                    <a:lumOff val="80000"/>
                  </a:schemeClr>
                </a:solidFill>
                <a:effectLst/>
                <a:uLnTx/>
                <a:uFillTx/>
              </a:rPr>
              <a:t> </a:t>
            </a:r>
            <a:r>
              <a:rPr kumimoji="0" lang="en-CA" sz="2800" b="0" i="0" u="none" strike="noStrike" kern="0" cap="none" spc="0" normalizeH="0" noProof="0" dirty="0" err="1">
                <a:ln>
                  <a:noFill/>
                </a:ln>
                <a:solidFill>
                  <a:schemeClr val="accent1">
                    <a:lumMod val="20000"/>
                    <a:lumOff val="80000"/>
                  </a:schemeClr>
                </a:solidFill>
                <a:effectLst/>
                <a:uLnTx/>
                <a:uFillTx/>
              </a:rPr>
              <a:t>kartu</a:t>
            </a:r>
            <a:r>
              <a:rPr kumimoji="0" lang="en-CA" sz="2800" b="0" i="0" u="none" strike="noStrike" kern="0" cap="none" spc="0" normalizeH="0" noProof="0" dirty="0">
                <a:ln>
                  <a:noFill/>
                </a:ln>
                <a:solidFill>
                  <a:schemeClr val="accent1">
                    <a:lumMod val="20000"/>
                    <a:lumOff val="80000"/>
                  </a:schemeClr>
                </a:solidFill>
                <a:effectLst/>
                <a:uLnTx/>
                <a:uFillTx/>
              </a:rPr>
              <a:t> </a:t>
            </a:r>
            <a:r>
              <a:rPr kumimoji="0" lang="en-CA" sz="2800" b="0" i="0" u="none" strike="noStrike" kern="0" cap="none" spc="0" normalizeH="0" noProof="0" dirty="0" err="1">
                <a:ln>
                  <a:noFill/>
                </a:ln>
                <a:solidFill>
                  <a:schemeClr val="accent1">
                    <a:lumMod val="20000"/>
                    <a:lumOff val="80000"/>
                  </a:schemeClr>
                </a:solidFill>
                <a:effectLst/>
                <a:uLnTx/>
                <a:uFillTx/>
              </a:rPr>
              <a:t>atlikite</a:t>
            </a:r>
            <a:r>
              <a:rPr kumimoji="0" lang="en-CA" sz="2800" b="0" i="0" u="none" strike="noStrike" kern="0" cap="none" spc="0" normalizeH="0" noProof="0" dirty="0">
                <a:ln>
                  <a:noFill/>
                </a:ln>
                <a:solidFill>
                  <a:schemeClr val="accent1">
                    <a:lumMod val="20000"/>
                    <a:lumOff val="80000"/>
                  </a:schemeClr>
                </a:solidFill>
                <a:effectLst/>
                <a:uLnTx/>
                <a:uFillTx/>
              </a:rPr>
              <a:t> </a:t>
            </a:r>
            <a:r>
              <a:rPr kumimoji="0" lang="en-CA" sz="2800" b="0" i="0" u="none" strike="noStrike" kern="0" cap="none" spc="0" normalizeH="0" noProof="0" dirty="0" err="1">
                <a:ln>
                  <a:noFill/>
                </a:ln>
                <a:solidFill>
                  <a:schemeClr val="accent1">
                    <a:lumMod val="20000"/>
                    <a:lumOff val="80000"/>
                  </a:schemeClr>
                </a:solidFill>
                <a:effectLst/>
                <a:uLnTx/>
                <a:uFillTx/>
              </a:rPr>
              <a:t>tik</a:t>
            </a:r>
            <a:r>
              <a:rPr kumimoji="0" lang="en-CA" sz="2800" b="0" i="0" u="none" strike="noStrike" kern="0" cap="none" spc="0" normalizeH="0" noProof="0" dirty="0">
                <a:ln>
                  <a:noFill/>
                </a:ln>
                <a:solidFill>
                  <a:schemeClr val="accent1">
                    <a:lumMod val="20000"/>
                    <a:lumOff val="80000"/>
                  </a:schemeClr>
                </a:solidFill>
                <a:effectLst/>
                <a:uLnTx/>
                <a:uFillTx/>
              </a:rPr>
              <a:t> </a:t>
            </a:r>
            <a:r>
              <a:rPr kumimoji="0" lang="en-CA" sz="2800" b="0" i="0" u="none" strike="noStrike" kern="0" cap="none" spc="0" normalizeH="0" noProof="0" dirty="0" err="1">
                <a:ln>
                  <a:noFill/>
                </a:ln>
                <a:solidFill>
                  <a:schemeClr val="accent1">
                    <a:lumMod val="20000"/>
                    <a:lumOff val="80000"/>
                  </a:schemeClr>
                </a:solidFill>
                <a:effectLst/>
                <a:uLnTx/>
                <a:uFillTx/>
              </a:rPr>
              <a:t>vieną</a:t>
            </a:r>
            <a:r>
              <a:rPr kumimoji="0" lang="en-CA" sz="2800" b="0" i="0" u="none" strike="noStrike" kern="0" cap="none" spc="0" normalizeH="0" noProof="0" dirty="0">
                <a:ln>
                  <a:noFill/>
                </a:ln>
                <a:solidFill>
                  <a:schemeClr val="accent1">
                    <a:lumMod val="20000"/>
                    <a:lumOff val="80000"/>
                  </a:schemeClr>
                </a:solidFill>
                <a:effectLst/>
                <a:uLnTx/>
                <a:uFillTx/>
              </a:rPr>
              <a:t> </a:t>
            </a:r>
            <a:r>
              <a:rPr kumimoji="0" lang="en-CA" sz="2800" b="0" i="0" u="none" strike="noStrike" kern="0" cap="none" spc="0" normalizeH="0" noProof="0" dirty="0" err="1">
                <a:ln>
                  <a:noFill/>
                </a:ln>
                <a:solidFill>
                  <a:schemeClr val="accent1">
                    <a:lumMod val="20000"/>
                    <a:lumOff val="80000"/>
                  </a:schemeClr>
                </a:solidFill>
                <a:effectLst/>
                <a:uLnTx/>
                <a:uFillTx/>
              </a:rPr>
              <a:t>veiksmą</a:t>
            </a:r>
            <a:endParaRPr kumimoji="0" lang="en-CA" sz="2800" b="0" i="0" u="none" strike="noStrike" kern="0" cap="none" spc="0" normalizeH="0" baseline="0" noProof="0" dirty="0">
              <a:ln>
                <a:noFill/>
              </a:ln>
              <a:solidFill>
                <a:schemeClr val="accent1">
                  <a:lumMod val="20000"/>
                  <a:lumOff val="80000"/>
                </a:schemeClr>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err="1">
                <a:ln>
                  <a:noFill/>
                </a:ln>
                <a:solidFill>
                  <a:schemeClr val="accent1">
                    <a:lumMod val="20000"/>
                    <a:lumOff val="80000"/>
                  </a:schemeClr>
                </a:solidFill>
                <a:effectLst/>
                <a:uLnTx/>
                <a:uFillTx/>
              </a:rPr>
              <a:t>Aiškiai</a:t>
            </a:r>
            <a:r>
              <a:rPr kumimoji="0" lang="en-CA" sz="2800" b="0" i="0" u="none" strike="noStrike" kern="0" cap="none" spc="0" normalizeH="0" noProof="0" dirty="0">
                <a:ln>
                  <a:noFill/>
                </a:ln>
                <a:solidFill>
                  <a:schemeClr val="accent1">
                    <a:lumMod val="20000"/>
                    <a:lumOff val="80000"/>
                  </a:schemeClr>
                </a:solidFill>
                <a:effectLst/>
                <a:uLnTx/>
                <a:uFillTx/>
              </a:rPr>
              <a:t> </a:t>
            </a:r>
            <a:r>
              <a:rPr kumimoji="0" lang="en-CA" sz="2800" b="0" i="0" u="none" strike="noStrike" kern="0" cap="none" spc="0" normalizeH="0" noProof="0" dirty="0" err="1">
                <a:ln>
                  <a:noFill/>
                </a:ln>
                <a:solidFill>
                  <a:schemeClr val="accent1">
                    <a:lumMod val="20000"/>
                    <a:lumOff val="80000"/>
                  </a:schemeClr>
                </a:solidFill>
                <a:effectLst/>
                <a:uLnTx/>
                <a:uFillTx/>
              </a:rPr>
              <a:t>dėstykite</a:t>
            </a:r>
            <a:r>
              <a:rPr kumimoji="0" lang="en-CA" sz="2800" b="0" i="0" u="none" strike="noStrike" kern="0" cap="none" spc="0" normalizeH="0" noProof="0" dirty="0">
                <a:ln>
                  <a:noFill/>
                </a:ln>
                <a:solidFill>
                  <a:schemeClr val="accent1">
                    <a:lumMod val="20000"/>
                    <a:lumOff val="80000"/>
                  </a:schemeClr>
                </a:solidFill>
                <a:effectLst/>
                <a:uLnTx/>
                <a:uFillTx/>
              </a:rPr>
              <a:t> </a:t>
            </a:r>
            <a:r>
              <a:rPr kumimoji="0" lang="en-CA" sz="2800" b="0" i="0" u="none" strike="noStrike" kern="0" cap="none" spc="0" normalizeH="0" noProof="0" dirty="0" err="1">
                <a:ln>
                  <a:noFill/>
                </a:ln>
                <a:solidFill>
                  <a:schemeClr val="accent1">
                    <a:lumMod val="20000"/>
                    <a:lumOff val="80000"/>
                  </a:schemeClr>
                </a:solidFill>
                <a:effectLst/>
                <a:uLnTx/>
                <a:uFillTx/>
              </a:rPr>
              <a:t>savo</a:t>
            </a:r>
            <a:r>
              <a:rPr kumimoji="0" lang="en-CA" sz="2800" b="0" i="0" u="none" strike="noStrike" kern="0" cap="none" spc="0" normalizeH="0" noProof="0" dirty="0">
                <a:ln>
                  <a:noFill/>
                </a:ln>
                <a:solidFill>
                  <a:schemeClr val="accent1">
                    <a:lumMod val="20000"/>
                    <a:lumOff val="80000"/>
                  </a:schemeClr>
                </a:solidFill>
                <a:effectLst/>
                <a:uLnTx/>
                <a:uFillTx/>
              </a:rPr>
              <a:t> </a:t>
            </a:r>
            <a:r>
              <a:rPr kumimoji="0" lang="en-CA" sz="2800" b="0" i="0" u="none" strike="noStrike" kern="0" cap="none" spc="0" normalizeH="0" noProof="0" dirty="0" err="1">
                <a:ln>
                  <a:noFill/>
                </a:ln>
                <a:solidFill>
                  <a:schemeClr val="accent1">
                    <a:lumMod val="20000"/>
                    <a:lumOff val="80000"/>
                  </a:schemeClr>
                </a:solidFill>
                <a:effectLst/>
                <a:uLnTx/>
                <a:uFillTx/>
              </a:rPr>
              <a:t>žodžius</a:t>
            </a:r>
            <a:endParaRPr kumimoji="0" lang="en-CA" sz="2800" b="0" i="0" u="none" strike="noStrike" kern="0" cap="none" spc="0" normalizeH="0" baseline="0" noProof="0" dirty="0">
              <a:ln>
                <a:noFill/>
              </a:ln>
              <a:solidFill>
                <a:schemeClr val="accent1">
                  <a:lumMod val="20000"/>
                  <a:lumOff val="80000"/>
                </a:schemeClr>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800" b="1" i="0" u="none" strike="noStrike" kern="0" cap="none" spc="0" normalizeH="0" baseline="0" noProof="0" dirty="0" smtClean="0">
              <a:ln>
                <a:noFill/>
              </a:ln>
              <a:solidFill>
                <a:schemeClr val="accent1">
                  <a:lumMod val="20000"/>
                  <a:lumOff val="80000"/>
                </a:schemeClr>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1" i="0" u="none" strike="noStrike" kern="0" cap="none" spc="0" normalizeH="0" baseline="0" noProof="0" dirty="0" err="1" smtClean="0">
                <a:ln>
                  <a:noFill/>
                </a:ln>
                <a:solidFill>
                  <a:schemeClr val="accent1">
                    <a:lumMod val="20000"/>
                    <a:lumOff val="80000"/>
                  </a:schemeClr>
                </a:solidFill>
                <a:effectLst/>
                <a:uLnTx/>
                <a:uFillTx/>
              </a:rPr>
              <a:t>Pabaigoje</a:t>
            </a:r>
            <a:r>
              <a:rPr kumimoji="0" lang="en-CA" sz="2800" b="1" i="0" u="none" strike="noStrike" kern="0" cap="none" spc="0" normalizeH="0" baseline="0" noProof="0" dirty="0" smtClean="0">
                <a:ln>
                  <a:noFill/>
                </a:ln>
                <a:solidFill>
                  <a:schemeClr val="accent1">
                    <a:lumMod val="20000"/>
                    <a:lumOff val="80000"/>
                  </a:schemeClr>
                </a:solidFill>
                <a:effectLst/>
                <a:uLnTx/>
                <a:uFillTx/>
              </a:rPr>
              <a:t> </a:t>
            </a:r>
            <a:r>
              <a:rPr kumimoji="0" lang="en-CA" sz="2800" b="1" i="0" u="none" strike="noStrike" kern="0" cap="none" spc="0" normalizeH="0" baseline="0" noProof="0" dirty="0" err="1" smtClean="0">
                <a:ln>
                  <a:noFill/>
                </a:ln>
                <a:solidFill>
                  <a:schemeClr val="accent1">
                    <a:lumMod val="20000"/>
                    <a:lumOff val="80000"/>
                  </a:schemeClr>
                </a:solidFill>
                <a:effectLst/>
                <a:uLnTx/>
                <a:uFillTx/>
              </a:rPr>
              <a:t>padarykite</a:t>
            </a:r>
            <a:r>
              <a:rPr kumimoji="0" lang="en-CA" sz="2800" b="1" i="0" u="none" strike="noStrike" kern="0" cap="none" spc="0" normalizeH="0" baseline="0" noProof="0" dirty="0" smtClean="0">
                <a:ln>
                  <a:noFill/>
                </a:ln>
                <a:solidFill>
                  <a:schemeClr val="accent1">
                    <a:lumMod val="20000"/>
                    <a:lumOff val="80000"/>
                  </a:schemeClr>
                </a:solidFill>
                <a:effectLst/>
                <a:uLnTx/>
                <a:uFillTx/>
              </a:rPr>
              <a:t> </a:t>
            </a:r>
            <a:r>
              <a:rPr kumimoji="0" lang="en-CA" sz="2800" b="1" i="0" u="none" strike="noStrike" kern="0" cap="none" spc="0" normalizeH="0" baseline="0" noProof="0" dirty="0" err="1" smtClean="0">
                <a:ln>
                  <a:noFill/>
                </a:ln>
                <a:solidFill>
                  <a:schemeClr val="accent1">
                    <a:lumMod val="20000"/>
                    <a:lumOff val="80000"/>
                  </a:schemeClr>
                </a:solidFill>
                <a:effectLst/>
                <a:uLnTx/>
                <a:uFillTx/>
              </a:rPr>
              <a:t>apibendrinimą</a:t>
            </a:r>
            <a:endParaRPr kumimoji="0" lang="en-CA" sz="2800" i="0" u="none" strike="noStrike" kern="0" cap="none" spc="0" normalizeH="0" baseline="0" noProof="0" dirty="0">
              <a:ln>
                <a:noFill/>
              </a:ln>
              <a:solidFill>
                <a:schemeClr val="accent1">
                  <a:lumMod val="20000"/>
                  <a:lumOff val="80000"/>
                </a:schemeClr>
              </a:solidFill>
              <a:effectLst/>
              <a:uLnTx/>
              <a:uFillTx/>
            </a:endParaRPr>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60800" y="421196"/>
            <a:ext cx="2680109" cy="2154598"/>
          </a:xfrm>
        </p:spPr>
      </p:pic>
      <p:sp>
        <p:nvSpPr>
          <p:cNvPr id="8" name="Rectangle 7"/>
          <p:cNvSpPr/>
          <p:nvPr/>
        </p:nvSpPr>
        <p:spPr>
          <a:xfrm>
            <a:off x="214503" y="6027003"/>
            <a:ext cx="11433810" cy="830997"/>
          </a:xfrm>
          <a:prstGeom prst="rect">
            <a:avLst/>
          </a:prstGeom>
        </p:spPr>
        <p:txBody>
          <a:bodyPr wrap="square">
            <a:spAutoFit/>
          </a:bodyPr>
          <a:lstStyle/>
          <a:p>
            <a:r>
              <a:rPr lang="en-CA" sz="1600" i="1" dirty="0" err="1">
                <a:solidFill>
                  <a:schemeClr val="bg2"/>
                </a:solidFill>
                <a:latin typeface="Times New Roman" panose="02020603050405020304" pitchFamily="18" charset="0"/>
                <a:cs typeface="Times New Roman" panose="02020603050405020304" pitchFamily="18" charset="0"/>
              </a:rPr>
              <a:t>Kwarta</a:t>
            </a:r>
            <a:r>
              <a:rPr lang="en-CA" sz="1600" i="1" dirty="0">
                <a:solidFill>
                  <a:schemeClr val="bg2"/>
                </a:solidFill>
                <a:latin typeface="Times New Roman" panose="02020603050405020304" pitchFamily="18" charset="0"/>
                <a:cs typeface="Times New Roman" panose="02020603050405020304" pitchFamily="18" charset="0"/>
              </a:rPr>
              <a:t> P et al. Personality traits and styles of coping with stress in physicians. Pol </a:t>
            </a:r>
            <a:r>
              <a:rPr lang="en-CA" sz="1600" i="1" dirty="0" err="1">
                <a:solidFill>
                  <a:schemeClr val="bg2"/>
                </a:solidFill>
                <a:latin typeface="Times New Roman" panose="02020603050405020304" pitchFamily="18" charset="0"/>
                <a:cs typeface="Times New Roman" panose="02020603050405020304" pitchFamily="18" charset="0"/>
              </a:rPr>
              <a:t>Merkur</a:t>
            </a:r>
            <a:r>
              <a:rPr lang="en-CA" sz="1600" i="1" dirty="0">
                <a:solidFill>
                  <a:schemeClr val="bg2"/>
                </a:solidFill>
                <a:latin typeface="Times New Roman" panose="02020603050405020304" pitchFamily="18" charset="0"/>
                <a:cs typeface="Times New Roman" panose="02020603050405020304" pitchFamily="18" charset="0"/>
              </a:rPr>
              <a:t> </a:t>
            </a:r>
            <a:r>
              <a:rPr lang="en-CA" sz="1600" i="1" dirty="0" err="1">
                <a:solidFill>
                  <a:schemeClr val="bg2"/>
                </a:solidFill>
                <a:latin typeface="Times New Roman" panose="02020603050405020304" pitchFamily="18" charset="0"/>
                <a:cs typeface="Times New Roman" panose="02020603050405020304" pitchFamily="18" charset="0"/>
              </a:rPr>
              <a:t>Lekarski</a:t>
            </a:r>
            <a:r>
              <a:rPr lang="en-CA" sz="1600" i="1" dirty="0">
                <a:solidFill>
                  <a:schemeClr val="bg2"/>
                </a:solidFill>
                <a:latin typeface="Times New Roman" panose="02020603050405020304" pitchFamily="18" charset="0"/>
                <a:cs typeface="Times New Roman" panose="02020603050405020304" pitchFamily="18" charset="0"/>
              </a:rPr>
              <a:t>. </a:t>
            </a:r>
            <a:r>
              <a:rPr lang="pl-PL" sz="1600" i="1" dirty="0">
                <a:solidFill>
                  <a:schemeClr val="bg2"/>
                </a:solidFill>
                <a:latin typeface="Times New Roman" panose="02020603050405020304" pitchFamily="18" charset="0"/>
                <a:cs typeface="Times New Roman" panose="02020603050405020304" pitchFamily="18" charset="0"/>
              </a:rPr>
              <a:t>2016 May;40(239):301-7</a:t>
            </a:r>
            <a:r>
              <a:rPr lang="en-CA" sz="1600" i="1" dirty="0">
                <a:solidFill>
                  <a:schemeClr val="bg2"/>
                </a:solidFill>
                <a:latin typeface="Times New Roman" panose="02020603050405020304" pitchFamily="18" charset="0"/>
                <a:cs typeface="Times New Roman" panose="02020603050405020304" pitchFamily="18" charset="0"/>
              </a:rPr>
              <a:t>.</a:t>
            </a:r>
          </a:p>
          <a:p>
            <a:r>
              <a:rPr lang="en-CA" sz="1600" i="1" dirty="0">
                <a:solidFill>
                  <a:schemeClr val="bg2"/>
                </a:solidFill>
                <a:latin typeface="Times New Roman" panose="02020603050405020304" pitchFamily="18" charset="0"/>
                <a:cs typeface="Times New Roman" panose="02020603050405020304" pitchFamily="18" charset="0"/>
              </a:rPr>
              <a:t>Path analysis of relationship among personality, perceived stress, coping, social support, and psychological outcomes. World J Psychiatry. 2016 Jun 22;6(2):248-56. </a:t>
            </a:r>
            <a:r>
              <a:rPr lang="en-CA" sz="1600" i="1" dirty="0" err="1">
                <a:solidFill>
                  <a:schemeClr val="bg2"/>
                </a:solidFill>
                <a:latin typeface="Times New Roman" panose="02020603050405020304" pitchFamily="18" charset="0"/>
                <a:cs typeface="Times New Roman" panose="02020603050405020304" pitchFamily="18" charset="0"/>
              </a:rPr>
              <a:t>doi</a:t>
            </a:r>
            <a:r>
              <a:rPr lang="en-CA" sz="1600" i="1" dirty="0">
                <a:solidFill>
                  <a:schemeClr val="bg2"/>
                </a:solidFill>
                <a:latin typeface="Times New Roman" panose="02020603050405020304" pitchFamily="18" charset="0"/>
                <a:cs typeface="Times New Roman" panose="02020603050405020304" pitchFamily="18" charset="0"/>
              </a:rPr>
              <a:t>: 10.5498/wjp.v6.i2.248. </a:t>
            </a:r>
            <a:r>
              <a:rPr lang="en-CA" sz="1600" i="1" dirty="0" err="1">
                <a:solidFill>
                  <a:schemeClr val="bg2"/>
                </a:solidFill>
                <a:latin typeface="Times New Roman" panose="02020603050405020304" pitchFamily="18" charset="0"/>
                <a:cs typeface="Times New Roman" panose="02020603050405020304" pitchFamily="18" charset="0"/>
              </a:rPr>
              <a:t>eCollection</a:t>
            </a:r>
            <a:r>
              <a:rPr lang="en-CA" sz="1600" i="1" dirty="0">
                <a:solidFill>
                  <a:schemeClr val="bg2"/>
                </a:solidFill>
                <a:latin typeface="Times New Roman" panose="02020603050405020304" pitchFamily="18" charset="0"/>
                <a:cs typeface="Times New Roman" panose="02020603050405020304" pitchFamily="18" charset="0"/>
              </a:rPr>
              <a:t> 2016 Jun 22. </a:t>
            </a:r>
          </a:p>
        </p:txBody>
      </p:sp>
      <p:sp>
        <p:nvSpPr>
          <p:cNvPr id="3" name="Rectangle 2"/>
          <p:cNvSpPr/>
          <p:nvPr/>
        </p:nvSpPr>
        <p:spPr>
          <a:xfrm>
            <a:off x="977590" y="4867163"/>
            <a:ext cx="7510990" cy="89255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CA" sz="2600" kern="0" dirty="0" err="1">
                <a:solidFill>
                  <a:schemeClr val="accent1">
                    <a:lumMod val="50000"/>
                  </a:schemeClr>
                </a:solidFill>
              </a:rPr>
              <a:t>Suvokite</a:t>
            </a:r>
            <a:r>
              <a:rPr lang="en-CA" sz="2600" kern="0" dirty="0">
                <a:solidFill>
                  <a:schemeClr val="accent1">
                    <a:lumMod val="50000"/>
                  </a:schemeClr>
                </a:solidFill>
              </a:rPr>
              <a:t> ir </a:t>
            </a:r>
            <a:r>
              <a:rPr lang="en-CA" sz="2600" kern="0" dirty="0" err="1">
                <a:solidFill>
                  <a:schemeClr val="accent1">
                    <a:lumMod val="50000"/>
                  </a:schemeClr>
                </a:solidFill>
              </a:rPr>
              <a:t>kontroliuokite</a:t>
            </a:r>
            <a:r>
              <a:rPr lang="en-CA" sz="2600" kern="0" dirty="0">
                <a:solidFill>
                  <a:schemeClr val="accent1">
                    <a:lumMod val="50000"/>
                  </a:schemeClr>
                </a:solidFill>
              </a:rPr>
              <a:t> </a:t>
            </a:r>
            <a:r>
              <a:rPr lang="en-CA" sz="2600" kern="0" dirty="0" err="1">
                <a:solidFill>
                  <a:schemeClr val="accent1">
                    <a:lumMod val="50000"/>
                  </a:schemeClr>
                </a:solidFill>
              </a:rPr>
              <a:t>savo</a:t>
            </a:r>
            <a:r>
              <a:rPr lang="en-CA" sz="2600" kern="0" dirty="0">
                <a:solidFill>
                  <a:schemeClr val="accent1">
                    <a:lumMod val="50000"/>
                  </a:schemeClr>
                </a:solidFill>
              </a:rPr>
              <a:t> </a:t>
            </a:r>
            <a:r>
              <a:rPr lang="en-CA" sz="2600" kern="0" dirty="0" err="1">
                <a:solidFill>
                  <a:schemeClr val="accent1">
                    <a:lumMod val="50000"/>
                  </a:schemeClr>
                </a:solidFill>
              </a:rPr>
              <a:t>emocijas</a:t>
            </a:r>
            <a:r>
              <a:rPr lang="en-CA" sz="2600" kern="0" dirty="0">
                <a:solidFill>
                  <a:schemeClr val="accent1">
                    <a:lumMod val="50000"/>
                  </a:schemeClr>
                </a:solidFill>
              </a:rPr>
              <a:t>.</a:t>
            </a:r>
          </a:p>
          <a:p>
            <a:pPr algn="ctr"/>
            <a:r>
              <a:rPr lang="en-CA" sz="2600" kern="0" dirty="0" err="1">
                <a:solidFill>
                  <a:schemeClr val="accent1">
                    <a:lumMod val="50000"/>
                  </a:schemeClr>
                </a:solidFill>
              </a:rPr>
              <a:t>Įvertinkite</a:t>
            </a:r>
            <a:r>
              <a:rPr lang="en-CA" sz="2600" kern="0" dirty="0">
                <a:solidFill>
                  <a:schemeClr val="accent1">
                    <a:lumMod val="50000"/>
                  </a:schemeClr>
                </a:solidFill>
              </a:rPr>
              <a:t>, </a:t>
            </a:r>
            <a:r>
              <a:rPr lang="en-CA" sz="2600" kern="0" dirty="0" err="1">
                <a:solidFill>
                  <a:schemeClr val="accent1">
                    <a:lumMod val="50000"/>
                  </a:schemeClr>
                </a:solidFill>
              </a:rPr>
              <a:t>ar</a:t>
            </a:r>
            <a:r>
              <a:rPr lang="en-CA" sz="2600" kern="0" dirty="0">
                <a:solidFill>
                  <a:schemeClr val="accent1">
                    <a:lumMod val="50000"/>
                  </a:schemeClr>
                </a:solidFill>
              </a:rPr>
              <a:t> </a:t>
            </a:r>
            <a:r>
              <a:rPr lang="en-CA" sz="2600" kern="0" dirty="0" err="1">
                <a:solidFill>
                  <a:schemeClr val="accent1">
                    <a:lumMod val="50000"/>
                  </a:schemeClr>
                </a:solidFill>
              </a:rPr>
              <a:t>nepatiriate</a:t>
            </a:r>
            <a:r>
              <a:rPr lang="en-CA" sz="2600" kern="0" dirty="0">
                <a:solidFill>
                  <a:schemeClr val="accent1">
                    <a:lumMod val="50000"/>
                  </a:schemeClr>
                </a:solidFill>
              </a:rPr>
              <a:t> </a:t>
            </a:r>
            <a:r>
              <a:rPr lang="en-CA" sz="2600" kern="0" dirty="0" err="1">
                <a:solidFill>
                  <a:schemeClr val="accent1">
                    <a:lumMod val="50000"/>
                  </a:schemeClr>
                </a:solidFill>
              </a:rPr>
              <a:t>perdegimo</a:t>
            </a:r>
            <a:r>
              <a:rPr lang="en-CA" sz="2600" kern="0" dirty="0">
                <a:solidFill>
                  <a:schemeClr val="accent1">
                    <a:lumMod val="50000"/>
                  </a:schemeClr>
                </a:solidFill>
              </a:rPr>
              <a:t> </a:t>
            </a:r>
            <a:r>
              <a:rPr lang="en-CA" sz="2600" kern="0" dirty="0" err="1">
                <a:solidFill>
                  <a:schemeClr val="accent1">
                    <a:lumMod val="50000"/>
                  </a:schemeClr>
                </a:solidFill>
              </a:rPr>
              <a:t>sindromo</a:t>
            </a:r>
            <a:r>
              <a:rPr lang="en-CA" sz="2600" kern="0" dirty="0">
                <a:solidFill>
                  <a:schemeClr val="accent1">
                    <a:lumMod val="50000"/>
                  </a:schemeClr>
                </a:solidFill>
              </a:rPr>
              <a:t>.</a:t>
            </a:r>
            <a:endParaRPr lang="en-CA" sz="2600" dirty="0">
              <a:solidFill>
                <a:schemeClr val="accent1">
                  <a:lumMod val="50000"/>
                </a:schemeClr>
              </a:solidFill>
            </a:endParaRPr>
          </a:p>
        </p:txBody>
      </p:sp>
    </p:spTree>
    <p:extLst>
      <p:ext uri="{BB962C8B-B14F-4D97-AF65-F5344CB8AC3E}">
        <p14:creationId xmlns:p14="http://schemas.microsoft.com/office/powerpoint/2010/main" val="417060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err="1">
                <a:solidFill>
                  <a:schemeClr val="accent6">
                    <a:lumMod val="40000"/>
                    <a:lumOff val="60000"/>
                  </a:schemeClr>
                </a:solidFill>
              </a:rPr>
              <a:t>Stresas</a:t>
            </a:r>
            <a:r>
              <a:rPr lang="en-CA" sz="4000" dirty="0">
                <a:solidFill>
                  <a:schemeClr val="accent6">
                    <a:lumMod val="40000"/>
                    <a:lumOff val="60000"/>
                  </a:schemeClr>
                </a:solidFill>
              </a:rPr>
              <a:t> </a:t>
            </a:r>
            <a:r>
              <a:rPr lang="en-CA" sz="4000" dirty="0" err="1">
                <a:solidFill>
                  <a:schemeClr val="accent6">
                    <a:lumMod val="40000"/>
                    <a:lumOff val="60000"/>
                  </a:schemeClr>
                </a:solidFill>
              </a:rPr>
              <a:t>O</a:t>
            </a:r>
            <a:r>
              <a:rPr lang="en-CA" sz="4000" dirty="0" err="1" smtClean="0">
                <a:solidFill>
                  <a:schemeClr val="accent6">
                    <a:lumMod val="40000"/>
                    <a:lumOff val="60000"/>
                  </a:schemeClr>
                </a:solidFill>
              </a:rPr>
              <a:t>dontologijoje</a:t>
            </a:r>
            <a:endParaRPr lang="en-CA" sz="4000" dirty="0">
              <a:solidFill>
                <a:schemeClr val="accent6">
                  <a:lumMod val="40000"/>
                  <a:lumOff val="60000"/>
                </a:schemeClr>
              </a:solidFill>
            </a:endParaRPr>
          </a:p>
        </p:txBody>
      </p:sp>
      <p:sp>
        <p:nvSpPr>
          <p:cNvPr id="5" name="Content Placeholder 4"/>
          <p:cNvSpPr txBox="1">
            <a:spLocks noGrp="1"/>
          </p:cNvSpPr>
          <p:nvPr>
            <p:ph sz="half" idx="1"/>
          </p:nvPr>
        </p:nvSpPr>
        <p:spPr>
          <a:xfrm>
            <a:off x="862967" y="1440948"/>
            <a:ext cx="7390036" cy="4793492"/>
          </a:xfrm>
          <a:prstGeom prst="rect">
            <a:avLst/>
          </a:prstGeom>
          <a:noFill/>
        </p:spPr>
        <p:txBody>
          <a:bodyPr wrap="none" rtlCol="0">
            <a:spAutoFit/>
          </a:bodyPr>
          <a:lstStyle/>
          <a:p>
            <a:pPr>
              <a:lnSpc>
                <a:spcPct val="200000"/>
              </a:lnSpc>
              <a:buFont typeface="Wingdings" panose="05000000000000000000" pitchFamily="2" charset="2"/>
              <a:buChar char="Ø"/>
            </a:pPr>
            <a:r>
              <a:rPr lang="en-CA" sz="2800" dirty="0" err="1">
                <a:solidFill>
                  <a:schemeClr val="bg2"/>
                </a:solidFill>
              </a:rPr>
              <a:t>Teisminių</a:t>
            </a:r>
            <a:r>
              <a:rPr lang="en-CA" sz="2800" dirty="0">
                <a:solidFill>
                  <a:schemeClr val="bg2"/>
                </a:solidFill>
              </a:rPr>
              <a:t> </a:t>
            </a:r>
            <a:r>
              <a:rPr lang="en-CA" sz="2800" dirty="0" err="1">
                <a:solidFill>
                  <a:schemeClr val="bg2"/>
                </a:solidFill>
              </a:rPr>
              <a:t>procesų</a:t>
            </a:r>
            <a:r>
              <a:rPr lang="en-CA" sz="2800" dirty="0">
                <a:solidFill>
                  <a:schemeClr val="bg2"/>
                </a:solidFill>
              </a:rPr>
              <a:t> </a:t>
            </a:r>
            <a:r>
              <a:rPr lang="en-CA" sz="2800" dirty="0" err="1">
                <a:solidFill>
                  <a:schemeClr val="bg2"/>
                </a:solidFill>
              </a:rPr>
              <a:t>baimė</a:t>
            </a:r>
            <a:endParaRPr lang="en-CA" sz="2800" dirty="0">
              <a:solidFill>
                <a:schemeClr val="bg2"/>
              </a:solidFill>
            </a:endParaRPr>
          </a:p>
          <a:p>
            <a:pPr>
              <a:lnSpc>
                <a:spcPct val="200000"/>
              </a:lnSpc>
              <a:buFont typeface="Wingdings" panose="05000000000000000000" pitchFamily="2" charset="2"/>
              <a:buChar char="Ø"/>
            </a:pPr>
            <a:r>
              <a:rPr lang="en-CA" dirty="0" err="1">
                <a:solidFill>
                  <a:schemeClr val="bg2"/>
                </a:solidFill>
              </a:rPr>
              <a:t>Baimė</a:t>
            </a:r>
            <a:r>
              <a:rPr lang="en-CA" dirty="0">
                <a:solidFill>
                  <a:schemeClr val="bg2"/>
                </a:solidFill>
              </a:rPr>
              <a:t> </a:t>
            </a:r>
            <a:r>
              <a:rPr lang="en-CA" dirty="0" err="1">
                <a:solidFill>
                  <a:schemeClr val="bg2"/>
                </a:solidFill>
              </a:rPr>
              <a:t>patirti</a:t>
            </a:r>
            <a:r>
              <a:rPr lang="en-CA" dirty="0">
                <a:solidFill>
                  <a:schemeClr val="bg2"/>
                </a:solidFill>
              </a:rPr>
              <a:t> </a:t>
            </a:r>
            <a:r>
              <a:rPr lang="en-CA" dirty="0" err="1">
                <a:solidFill>
                  <a:schemeClr val="bg2"/>
                </a:solidFill>
              </a:rPr>
              <a:t>f</a:t>
            </a:r>
            <a:r>
              <a:rPr lang="en-CA" sz="2800" dirty="0" err="1">
                <a:solidFill>
                  <a:schemeClr val="bg2"/>
                </a:solidFill>
              </a:rPr>
              <a:t>izinį</a:t>
            </a:r>
            <a:r>
              <a:rPr lang="en-CA" sz="2800" dirty="0">
                <a:solidFill>
                  <a:schemeClr val="bg2"/>
                </a:solidFill>
              </a:rPr>
              <a:t> </a:t>
            </a:r>
            <a:r>
              <a:rPr lang="en-CA" sz="2800" dirty="0" err="1">
                <a:solidFill>
                  <a:schemeClr val="bg2"/>
                </a:solidFill>
              </a:rPr>
              <a:t>ar</a:t>
            </a:r>
            <a:r>
              <a:rPr lang="en-CA" sz="2800" dirty="0">
                <a:solidFill>
                  <a:schemeClr val="bg2"/>
                </a:solidFill>
              </a:rPr>
              <a:t> </a:t>
            </a:r>
            <a:r>
              <a:rPr lang="en-CA" sz="2800" dirty="0" err="1">
                <a:solidFill>
                  <a:schemeClr val="bg2"/>
                </a:solidFill>
              </a:rPr>
              <a:t>žodinį</a:t>
            </a:r>
            <a:r>
              <a:rPr lang="en-CA" sz="2800" dirty="0">
                <a:solidFill>
                  <a:schemeClr val="bg2"/>
                </a:solidFill>
              </a:rPr>
              <a:t> </a:t>
            </a:r>
            <a:r>
              <a:rPr lang="en-CA" sz="2800" dirty="0" err="1">
                <a:solidFill>
                  <a:schemeClr val="bg2"/>
                </a:solidFill>
              </a:rPr>
              <a:t>smurtą</a:t>
            </a:r>
            <a:r>
              <a:rPr lang="en-CA" sz="2800" dirty="0">
                <a:solidFill>
                  <a:schemeClr val="bg2"/>
                </a:solidFill>
              </a:rPr>
              <a:t> </a:t>
            </a:r>
            <a:r>
              <a:rPr lang="en-CA" sz="2800" dirty="0" err="1">
                <a:solidFill>
                  <a:schemeClr val="bg2"/>
                </a:solidFill>
              </a:rPr>
              <a:t>iš</a:t>
            </a:r>
            <a:r>
              <a:rPr lang="en-CA" sz="2800" dirty="0">
                <a:solidFill>
                  <a:schemeClr val="bg2"/>
                </a:solidFill>
              </a:rPr>
              <a:t> </a:t>
            </a:r>
            <a:r>
              <a:rPr lang="en-CA" sz="2800" dirty="0" err="1">
                <a:solidFill>
                  <a:schemeClr val="bg2"/>
                </a:solidFill>
              </a:rPr>
              <a:t>pacientų</a:t>
            </a:r>
            <a:endParaRPr lang="en-CA" sz="2800" dirty="0">
              <a:solidFill>
                <a:schemeClr val="bg2"/>
              </a:solidFill>
            </a:endParaRPr>
          </a:p>
          <a:p>
            <a:pPr>
              <a:lnSpc>
                <a:spcPct val="200000"/>
              </a:lnSpc>
              <a:buFont typeface="Wingdings" panose="05000000000000000000" pitchFamily="2" charset="2"/>
              <a:buChar char="Ø"/>
            </a:pPr>
            <a:r>
              <a:rPr lang="en-CA" sz="2800" dirty="0" err="1">
                <a:solidFill>
                  <a:schemeClr val="bg2"/>
                </a:solidFill>
              </a:rPr>
              <a:t>Finansiniai</a:t>
            </a:r>
            <a:r>
              <a:rPr lang="en-CA" sz="2800" dirty="0">
                <a:solidFill>
                  <a:schemeClr val="bg2"/>
                </a:solidFill>
              </a:rPr>
              <a:t> </a:t>
            </a:r>
            <a:r>
              <a:rPr lang="en-CA" sz="2800" dirty="0" err="1">
                <a:solidFill>
                  <a:schemeClr val="bg2"/>
                </a:solidFill>
              </a:rPr>
              <a:t>rūpesčiai</a:t>
            </a:r>
            <a:endParaRPr lang="en-CA" sz="2800" dirty="0">
              <a:solidFill>
                <a:schemeClr val="bg2"/>
              </a:solidFill>
            </a:endParaRPr>
          </a:p>
          <a:p>
            <a:pPr>
              <a:lnSpc>
                <a:spcPct val="200000"/>
              </a:lnSpc>
              <a:buFont typeface="Wingdings" panose="05000000000000000000" pitchFamily="2" charset="2"/>
              <a:buChar char="Ø"/>
            </a:pPr>
            <a:r>
              <a:rPr lang="en-CA" sz="2800" dirty="0" err="1">
                <a:solidFill>
                  <a:schemeClr val="bg2"/>
                </a:solidFill>
              </a:rPr>
              <a:t>Laiko</a:t>
            </a:r>
            <a:r>
              <a:rPr lang="en-CA" sz="2800" dirty="0">
                <a:solidFill>
                  <a:schemeClr val="bg2"/>
                </a:solidFill>
              </a:rPr>
              <a:t> </a:t>
            </a:r>
            <a:r>
              <a:rPr lang="en-CA" sz="2800" dirty="0" err="1">
                <a:solidFill>
                  <a:schemeClr val="bg2"/>
                </a:solidFill>
              </a:rPr>
              <a:t>trūkumas</a:t>
            </a:r>
            <a:endParaRPr lang="en-CA" sz="2800" dirty="0">
              <a:solidFill>
                <a:schemeClr val="bg2"/>
              </a:solidFill>
            </a:endParaRPr>
          </a:p>
          <a:p>
            <a:pPr>
              <a:lnSpc>
                <a:spcPct val="200000"/>
              </a:lnSpc>
              <a:buFont typeface="Wingdings" panose="05000000000000000000" pitchFamily="2" charset="2"/>
              <a:buChar char="Ø"/>
            </a:pPr>
            <a:r>
              <a:rPr lang="en-CA" sz="2800" dirty="0" err="1">
                <a:solidFill>
                  <a:schemeClr val="bg2"/>
                </a:solidFill>
              </a:rPr>
              <a:t>Su</a:t>
            </a:r>
            <a:r>
              <a:rPr lang="en-CA" sz="2800" dirty="0">
                <a:solidFill>
                  <a:schemeClr val="bg2"/>
                </a:solidFill>
              </a:rPr>
              <a:t> </a:t>
            </a:r>
            <a:r>
              <a:rPr lang="en-CA" sz="2800" dirty="0" err="1">
                <a:solidFill>
                  <a:schemeClr val="bg2"/>
                </a:solidFill>
              </a:rPr>
              <a:t>verslu</a:t>
            </a:r>
            <a:r>
              <a:rPr lang="en-CA" sz="2800" dirty="0">
                <a:solidFill>
                  <a:schemeClr val="bg2"/>
                </a:solidFill>
              </a:rPr>
              <a:t> </a:t>
            </a:r>
            <a:r>
              <a:rPr lang="en-CA" sz="2800" dirty="0" err="1">
                <a:solidFill>
                  <a:schemeClr val="bg2"/>
                </a:solidFill>
              </a:rPr>
              <a:t>susijusios</a:t>
            </a:r>
            <a:r>
              <a:rPr lang="en-CA" sz="2800" dirty="0">
                <a:solidFill>
                  <a:schemeClr val="bg2"/>
                </a:solidFill>
              </a:rPr>
              <a:t> </a:t>
            </a:r>
            <a:r>
              <a:rPr lang="en-CA" sz="2800" dirty="0" err="1">
                <a:solidFill>
                  <a:schemeClr val="bg2"/>
                </a:solidFill>
              </a:rPr>
              <a:t>problemos</a:t>
            </a:r>
            <a:endParaRPr lang="en-CA" sz="2800" dirty="0">
              <a:solidFill>
                <a:schemeClr val="bg2"/>
              </a:solidFill>
            </a:endParaRPr>
          </a:p>
        </p:txBody>
      </p:sp>
      <p:sp>
        <p:nvSpPr>
          <p:cNvPr id="6" name="Rectangle 5"/>
          <p:cNvSpPr/>
          <p:nvPr/>
        </p:nvSpPr>
        <p:spPr>
          <a:xfrm>
            <a:off x="3929339" y="6343502"/>
            <a:ext cx="7858709"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400" b="0" i="1" u="none" strike="noStrike" kern="0" cap="none" spc="0" normalizeH="0" baseline="0" noProof="0" dirty="0">
                <a:ln>
                  <a:noFill/>
                </a:ln>
                <a:solidFill>
                  <a:schemeClr val="bg2"/>
                </a:solidFill>
                <a:effectLst/>
                <a:uLnTx/>
                <a:uFillTx/>
              </a:rPr>
              <a:t>REVISED:</a:t>
            </a:r>
            <a:r>
              <a:rPr kumimoji="0" lang="en-CA" sz="1400" b="0" i="1" u="none" strike="noStrike" kern="0" cap="none" spc="0" normalizeH="0" noProof="0" dirty="0">
                <a:ln>
                  <a:noFill/>
                </a:ln>
                <a:solidFill>
                  <a:schemeClr val="bg2"/>
                </a:solidFill>
                <a:effectLst/>
                <a:uLnTx/>
                <a:uFillTx/>
              </a:rPr>
              <a:t> </a:t>
            </a:r>
            <a:r>
              <a:rPr kumimoji="0" lang="en-CA" sz="1400" b="0" i="1" u="none" strike="noStrike" kern="0" cap="none" spc="0" normalizeH="0" baseline="0" noProof="0" dirty="0" err="1">
                <a:ln>
                  <a:noFill/>
                </a:ln>
                <a:solidFill>
                  <a:schemeClr val="bg2"/>
                </a:solidFill>
                <a:effectLst/>
                <a:uLnTx/>
                <a:uFillTx/>
              </a:rPr>
              <a:t>Scambler</a:t>
            </a:r>
            <a:r>
              <a:rPr kumimoji="0" lang="en-CA" sz="1400" b="0" i="1" u="none" strike="noStrike" kern="0" cap="none" spc="0" normalizeH="0" baseline="0" noProof="0" dirty="0">
                <a:ln>
                  <a:noFill/>
                </a:ln>
                <a:solidFill>
                  <a:schemeClr val="bg2"/>
                </a:solidFill>
                <a:effectLst/>
                <a:uLnTx/>
                <a:uFillTx/>
              </a:rPr>
              <a:t> S, Scott SE, </a:t>
            </a:r>
            <a:r>
              <a:rPr kumimoji="0" lang="en-CA" sz="1400" b="0" i="1" u="none" strike="noStrike" kern="0" cap="none" spc="0" normalizeH="0" baseline="0" noProof="0" dirty="0" err="1">
                <a:ln>
                  <a:noFill/>
                </a:ln>
                <a:solidFill>
                  <a:schemeClr val="bg2"/>
                </a:solidFill>
                <a:effectLst/>
                <a:uLnTx/>
                <a:uFillTx/>
              </a:rPr>
              <a:t>Asimakopoulou</a:t>
            </a:r>
            <a:r>
              <a:rPr kumimoji="0" lang="en-CA" sz="1400" b="0" i="1" u="none" strike="noStrike" kern="0" cap="none" spc="0" normalizeH="0" baseline="0" noProof="0" dirty="0">
                <a:ln>
                  <a:noFill/>
                </a:ln>
                <a:solidFill>
                  <a:schemeClr val="bg2"/>
                </a:solidFill>
                <a:effectLst/>
                <a:uLnTx/>
                <a:uFillTx/>
              </a:rPr>
              <a:t> K. Sociology and Psychology for the Dental Team. 2016.</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6320" y="789694"/>
            <a:ext cx="3048000" cy="3048000"/>
          </a:xfrm>
          <a:prstGeom prst="rect">
            <a:avLst/>
          </a:prstGeom>
        </p:spPr>
      </p:pic>
    </p:spTree>
    <p:extLst>
      <p:ext uri="{BB962C8B-B14F-4D97-AF65-F5344CB8AC3E}">
        <p14:creationId xmlns:p14="http://schemas.microsoft.com/office/powerpoint/2010/main" val="181549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08" y="6119336"/>
            <a:ext cx="12134626" cy="738664"/>
          </a:xfrm>
          <a:prstGeom prst="rect">
            <a:avLst/>
          </a:prstGeom>
        </p:spPr>
        <p:txBody>
          <a:bodyPr wrap="square">
            <a:spAutoFit/>
          </a:bodyPr>
          <a:lstStyle/>
          <a:p>
            <a:r>
              <a:rPr lang="en-CA" sz="1400" i="1" dirty="0">
                <a:solidFill>
                  <a:schemeClr val="bg2">
                    <a:lumMod val="20000"/>
                    <a:lumOff val="80000"/>
                  </a:schemeClr>
                </a:solidFill>
              </a:rPr>
              <a:t>Ron Friedman. The Best Place to Work: The Art and Science of Creating an Extraordinary Workplace. Singh P, </a:t>
            </a:r>
            <a:r>
              <a:rPr lang="en-CA" sz="1400" i="1" dirty="0" err="1">
                <a:solidFill>
                  <a:schemeClr val="bg2">
                    <a:lumMod val="20000"/>
                    <a:lumOff val="80000"/>
                  </a:schemeClr>
                </a:solidFill>
              </a:rPr>
              <a:t>Aulak</a:t>
            </a:r>
            <a:r>
              <a:rPr lang="en-CA" sz="1400" i="1" dirty="0">
                <a:solidFill>
                  <a:schemeClr val="bg2">
                    <a:lumMod val="20000"/>
                    <a:lumOff val="80000"/>
                  </a:schemeClr>
                </a:solidFill>
              </a:rPr>
              <a:t> DS, </a:t>
            </a:r>
            <a:r>
              <a:rPr lang="en-CA" sz="1400" i="1" dirty="0" err="1">
                <a:solidFill>
                  <a:schemeClr val="bg2">
                    <a:lumMod val="20000"/>
                    <a:lumOff val="80000"/>
                  </a:schemeClr>
                </a:solidFill>
              </a:rPr>
              <a:t>Mangat</a:t>
            </a:r>
            <a:r>
              <a:rPr lang="en-CA" sz="1400" i="1" dirty="0">
                <a:solidFill>
                  <a:schemeClr val="bg2">
                    <a:lumMod val="20000"/>
                    <a:lumOff val="80000"/>
                  </a:schemeClr>
                </a:solidFill>
              </a:rPr>
              <a:t> SS, </a:t>
            </a:r>
            <a:r>
              <a:rPr lang="en-CA" sz="1400" i="1" dirty="0" err="1">
                <a:solidFill>
                  <a:schemeClr val="bg2">
                    <a:lumMod val="20000"/>
                    <a:lumOff val="80000"/>
                  </a:schemeClr>
                </a:solidFill>
              </a:rPr>
              <a:t>Aulak</a:t>
            </a:r>
            <a:r>
              <a:rPr lang="en-CA" sz="1400" i="1" dirty="0">
                <a:solidFill>
                  <a:schemeClr val="bg2">
                    <a:lumMod val="20000"/>
                    <a:lumOff val="80000"/>
                  </a:schemeClr>
                </a:solidFill>
              </a:rPr>
              <a:t> MS. Systematic review: factors contributing to burnout in dentistry. Occupational Medicine. 2016; 66:27-31. </a:t>
            </a:r>
            <a:r>
              <a:rPr lang="en-CA" sz="1400" i="1" dirty="0" err="1">
                <a:solidFill>
                  <a:schemeClr val="bg2">
                    <a:lumMod val="20000"/>
                    <a:lumOff val="80000"/>
                  </a:schemeClr>
                </a:solidFill>
              </a:rPr>
              <a:t>Huri</a:t>
            </a:r>
            <a:r>
              <a:rPr lang="en-CA" sz="1400" i="1" dirty="0">
                <a:solidFill>
                  <a:schemeClr val="bg2">
                    <a:lumMod val="20000"/>
                    <a:lumOff val="80000"/>
                  </a:schemeClr>
                </a:solidFill>
              </a:rPr>
              <a:t> et al. Factors Associated with Burnout in Dentistry from Occupational Therapy Perspective: A Systematic Review. Journal ARSA (Actual Research Science Academic) 2017 </a:t>
            </a:r>
            <a:r>
              <a:rPr lang="en-CA" sz="1400" i="1" dirty="0" err="1">
                <a:solidFill>
                  <a:schemeClr val="bg2">
                    <a:lumMod val="20000"/>
                    <a:lumOff val="80000"/>
                  </a:schemeClr>
                </a:solidFill>
              </a:rPr>
              <a:t>Maret</a:t>
            </a:r>
            <a:r>
              <a:rPr lang="en-CA" sz="1400" i="1" dirty="0">
                <a:solidFill>
                  <a:schemeClr val="bg2">
                    <a:lumMod val="20000"/>
                    <a:lumOff val="80000"/>
                  </a:schemeClr>
                </a:solidFill>
              </a:rPr>
              <a:t>; 2(1): 10-15  </a:t>
            </a:r>
          </a:p>
        </p:txBody>
      </p:sp>
      <p:sp>
        <p:nvSpPr>
          <p:cNvPr id="3" name="Rectangle 2"/>
          <p:cNvSpPr/>
          <p:nvPr/>
        </p:nvSpPr>
        <p:spPr>
          <a:xfrm>
            <a:off x="1973344" y="570177"/>
            <a:ext cx="6096000" cy="52322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r>
              <a:rPr lang="en-CA" sz="2800" dirty="0">
                <a:solidFill>
                  <a:srgbClr val="00B0F0"/>
                </a:solidFill>
              </a:rPr>
              <a:t>PERDEGIMO SINDROMO </a:t>
            </a:r>
            <a:r>
              <a:rPr lang="en-CA" sz="2800" dirty="0" smtClean="0">
                <a:solidFill>
                  <a:srgbClr val="00B0F0"/>
                </a:solidFill>
              </a:rPr>
              <a:t>PASIREIŠKIMAS</a:t>
            </a:r>
            <a:endParaRPr lang="en-CA" sz="2800" dirty="0">
              <a:solidFill>
                <a:srgbClr val="00B0F0"/>
              </a:solidFill>
            </a:endParaRPr>
          </a:p>
        </p:txBody>
      </p:sp>
      <p:sp>
        <p:nvSpPr>
          <p:cNvPr id="5" name="Rectangle 4"/>
          <p:cNvSpPr/>
          <p:nvPr/>
        </p:nvSpPr>
        <p:spPr>
          <a:xfrm>
            <a:off x="1743959" y="1258787"/>
            <a:ext cx="9851010" cy="1292662"/>
          </a:xfrm>
          <a:prstGeom prst="rect">
            <a:avLst/>
          </a:prstGeom>
        </p:spPr>
        <p:txBody>
          <a:bodyPr wrap="square">
            <a:spAutoFit/>
          </a:bodyPr>
          <a:lstStyle/>
          <a:p>
            <a:pPr marL="285750" indent="-285750">
              <a:buFont typeface="Wingdings" panose="05000000000000000000" pitchFamily="2" charset="2"/>
              <a:buChar char="Ø"/>
            </a:pPr>
            <a:r>
              <a:rPr lang="en-CA" sz="2600" dirty="0" err="1">
                <a:solidFill>
                  <a:schemeClr val="bg2">
                    <a:lumMod val="20000"/>
                    <a:lumOff val="80000"/>
                  </a:schemeClr>
                </a:solidFill>
              </a:rPr>
              <a:t>Emocinis</a:t>
            </a:r>
            <a:r>
              <a:rPr lang="en-CA" sz="2600" dirty="0">
                <a:solidFill>
                  <a:schemeClr val="bg2">
                    <a:lumMod val="20000"/>
                    <a:lumOff val="80000"/>
                  </a:schemeClr>
                </a:solidFill>
              </a:rPr>
              <a:t> </a:t>
            </a:r>
            <a:r>
              <a:rPr lang="en-CA" sz="2600" dirty="0" err="1">
                <a:solidFill>
                  <a:schemeClr val="bg2">
                    <a:lumMod val="20000"/>
                    <a:lumOff val="80000"/>
                  </a:schemeClr>
                </a:solidFill>
              </a:rPr>
              <a:t>išsekimas</a:t>
            </a:r>
            <a:r>
              <a:rPr lang="en-CA" sz="2600" dirty="0">
                <a:solidFill>
                  <a:schemeClr val="bg2">
                    <a:lumMod val="20000"/>
                    <a:lumOff val="80000"/>
                  </a:schemeClr>
                </a:solidFill>
              </a:rPr>
              <a:t> (</a:t>
            </a:r>
            <a:r>
              <a:rPr lang="en-CA" sz="2600" dirty="0" err="1">
                <a:solidFill>
                  <a:schemeClr val="bg2">
                    <a:lumMod val="20000"/>
                    <a:lumOff val="80000"/>
                  </a:schemeClr>
                </a:solidFill>
              </a:rPr>
              <a:t>nuovargis</a:t>
            </a:r>
            <a:r>
              <a:rPr lang="en-CA" sz="2600" dirty="0">
                <a:solidFill>
                  <a:schemeClr val="bg2">
                    <a:lumMod val="20000"/>
                    <a:lumOff val="80000"/>
                  </a:schemeClr>
                </a:solidFill>
              </a:rPr>
              <a:t>, </a:t>
            </a:r>
            <a:r>
              <a:rPr lang="en-CA" sz="2600" dirty="0" err="1">
                <a:solidFill>
                  <a:schemeClr val="bg2">
                    <a:lumMod val="20000"/>
                    <a:lumOff val="80000"/>
                  </a:schemeClr>
                </a:solidFill>
              </a:rPr>
              <a:t>jaučiamas</a:t>
            </a:r>
            <a:r>
              <a:rPr lang="en-CA" sz="2600" dirty="0">
                <a:solidFill>
                  <a:schemeClr val="bg2">
                    <a:lumMod val="20000"/>
                    <a:lumOff val="80000"/>
                  </a:schemeClr>
                </a:solidFill>
              </a:rPr>
              <a:t> </a:t>
            </a:r>
            <a:r>
              <a:rPr lang="en-CA" sz="2600" dirty="0" err="1">
                <a:solidFill>
                  <a:schemeClr val="bg2">
                    <a:lumMod val="20000"/>
                    <a:lumOff val="80000"/>
                  </a:schemeClr>
                </a:solidFill>
              </a:rPr>
              <a:t>dėl</a:t>
            </a:r>
            <a:r>
              <a:rPr lang="en-CA" sz="2600" dirty="0">
                <a:solidFill>
                  <a:schemeClr val="bg2">
                    <a:lumMod val="20000"/>
                    <a:lumOff val="80000"/>
                  </a:schemeClr>
                </a:solidFill>
              </a:rPr>
              <a:t> </a:t>
            </a:r>
            <a:r>
              <a:rPr lang="en-CA" sz="2600" dirty="0" err="1">
                <a:solidFill>
                  <a:schemeClr val="bg2">
                    <a:lumMod val="20000"/>
                    <a:lumOff val="80000"/>
                  </a:schemeClr>
                </a:solidFill>
              </a:rPr>
              <a:t>darbe</a:t>
            </a:r>
            <a:r>
              <a:rPr lang="en-CA" sz="2600" dirty="0">
                <a:solidFill>
                  <a:schemeClr val="bg2">
                    <a:lumMod val="20000"/>
                    <a:lumOff val="80000"/>
                  </a:schemeClr>
                </a:solidFill>
              </a:rPr>
              <a:t> </a:t>
            </a:r>
            <a:r>
              <a:rPr lang="en-CA" sz="2600" dirty="0" err="1">
                <a:solidFill>
                  <a:schemeClr val="bg2">
                    <a:lumMod val="20000"/>
                    <a:lumOff val="80000"/>
                  </a:schemeClr>
                </a:solidFill>
              </a:rPr>
              <a:t>patiriamo</a:t>
            </a:r>
            <a:r>
              <a:rPr lang="en-CA" sz="2600" dirty="0">
                <a:solidFill>
                  <a:schemeClr val="bg2">
                    <a:lumMod val="20000"/>
                    <a:lumOff val="80000"/>
                  </a:schemeClr>
                </a:solidFill>
              </a:rPr>
              <a:t> </a:t>
            </a:r>
            <a:r>
              <a:rPr lang="en-CA" sz="2600" dirty="0" err="1">
                <a:solidFill>
                  <a:schemeClr val="bg2">
                    <a:lumMod val="20000"/>
                    <a:lumOff val="80000"/>
                  </a:schemeClr>
                </a:solidFill>
              </a:rPr>
              <a:t>streso</a:t>
            </a:r>
            <a:r>
              <a:rPr lang="en-CA" sz="2600" dirty="0">
                <a:solidFill>
                  <a:schemeClr val="bg2">
                    <a:lumMod val="20000"/>
                    <a:lumOff val="80000"/>
                  </a:schemeClr>
                </a:solidFill>
              </a:rPr>
              <a:t>).</a:t>
            </a:r>
          </a:p>
          <a:p>
            <a:pPr marL="285750" indent="-285750">
              <a:buFont typeface="Wingdings" panose="05000000000000000000" pitchFamily="2" charset="2"/>
              <a:buChar char="Ø"/>
            </a:pPr>
            <a:r>
              <a:rPr lang="en-CA" sz="2600" dirty="0" err="1">
                <a:solidFill>
                  <a:schemeClr val="bg2">
                    <a:lumMod val="20000"/>
                    <a:lumOff val="80000"/>
                  </a:schemeClr>
                </a:solidFill>
              </a:rPr>
              <a:t>Asmenybės</a:t>
            </a:r>
            <a:r>
              <a:rPr lang="en-CA" sz="2600" dirty="0">
                <a:solidFill>
                  <a:schemeClr val="bg2">
                    <a:lumMod val="20000"/>
                    <a:lumOff val="80000"/>
                  </a:schemeClr>
                </a:solidFill>
              </a:rPr>
              <a:t> </a:t>
            </a:r>
            <a:r>
              <a:rPr lang="en-CA" sz="2600" dirty="0" err="1">
                <a:solidFill>
                  <a:schemeClr val="bg2">
                    <a:lumMod val="20000"/>
                    <a:lumOff val="80000"/>
                  </a:schemeClr>
                </a:solidFill>
              </a:rPr>
              <a:t>pokyčiai</a:t>
            </a:r>
            <a:r>
              <a:rPr lang="en-CA" sz="2600" dirty="0">
                <a:solidFill>
                  <a:schemeClr val="bg2">
                    <a:lumMod val="20000"/>
                    <a:lumOff val="80000"/>
                  </a:schemeClr>
                </a:solidFill>
              </a:rPr>
              <a:t> (</a:t>
            </a:r>
            <a:r>
              <a:rPr lang="en-CA" sz="2600" dirty="0" err="1">
                <a:solidFill>
                  <a:schemeClr val="bg2">
                    <a:lumMod val="20000"/>
                    <a:lumOff val="80000"/>
                  </a:schemeClr>
                </a:solidFill>
              </a:rPr>
              <a:t>cinizmas</a:t>
            </a:r>
            <a:r>
              <a:rPr lang="en-CA" sz="2600" dirty="0">
                <a:solidFill>
                  <a:schemeClr val="bg2">
                    <a:lumMod val="20000"/>
                    <a:lumOff val="80000"/>
                  </a:schemeClr>
                </a:solidFill>
              </a:rPr>
              <a:t>/</a:t>
            </a:r>
            <a:r>
              <a:rPr lang="en-CA" sz="2600" dirty="0" err="1">
                <a:solidFill>
                  <a:schemeClr val="bg2">
                    <a:lumMod val="20000"/>
                    <a:lumOff val="80000"/>
                  </a:schemeClr>
                </a:solidFill>
              </a:rPr>
              <a:t>neigiamas</a:t>
            </a:r>
            <a:r>
              <a:rPr lang="en-CA" sz="2600" dirty="0">
                <a:solidFill>
                  <a:schemeClr val="bg2">
                    <a:lumMod val="20000"/>
                    <a:lumOff val="80000"/>
                  </a:schemeClr>
                </a:solidFill>
              </a:rPr>
              <a:t> </a:t>
            </a:r>
            <a:r>
              <a:rPr lang="en-CA" sz="2600" dirty="0" err="1">
                <a:solidFill>
                  <a:schemeClr val="bg2">
                    <a:lumMod val="20000"/>
                    <a:lumOff val="80000"/>
                  </a:schemeClr>
                </a:solidFill>
              </a:rPr>
              <a:t>požiūris</a:t>
            </a:r>
            <a:r>
              <a:rPr lang="en-CA" sz="2600" dirty="0">
                <a:solidFill>
                  <a:schemeClr val="bg2">
                    <a:lumMod val="20000"/>
                    <a:lumOff val="80000"/>
                  </a:schemeClr>
                </a:solidFill>
              </a:rPr>
              <a:t>).</a:t>
            </a:r>
          </a:p>
          <a:p>
            <a:pPr marL="285750" indent="-285750">
              <a:buFont typeface="Wingdings" panose="05000000000000000000" pitchFamily="2" charset="2"/>
              <a:buChar char="Ø"/>
            </a:pPr>
            <a:r>
              <a:rPr lang="en-CA" sz="2600" dirty="0" err="1">
                <a:solidFill>
                  <a:schemeClr val="bg2">
                    <a:lumMod val="20000"/>
                    <a:lumOff val="80000"/>
                  </a:schemeClr>
                </a:solidFill>
              </a:rPr>
              <a:t>Sumažėję</a:t>
            </a:r>
            <a:r>
              <a:rPr lang="en-CA" sz="2600" dirty="0">
                <a:solidFill>
                  <a:schemeClr val="bg2">
                    <a:lumMod val="20000"/>
                    <a:lumOff val="80000"/>
                  </a:schemeClr>
                </a:solidFill>
              </a:rPr>
              <a:t> </a:t>
            </a:r>
            <a:r>
              <a:rPr lang="en-CA" sz="2600" dirty="0" err="1">
                <a:solidFill>
                  <a:schemeClr val="bg2">
                    <a:lumMod val="20000"/>
                    <a:lumOff val="80000"/>
                  </a:schemeClr>
                </a:solidFill>
              </a:rPr>
              <a:t>asmeniniai</a:t>
            </a:r>
            <a:r>
              <a:rPr lang="en-CA" sz="2600" dirty="0">
                <a:solidFill>
                  <a:schemeClr val="bg2">
                    <a:lumMod val="20000"/>
                    <a:lumOff val="80000"/>
                  </a:schemeClr>
                </a:solidFill>
              </a:rPr>
              <a:t> </a:t>
            </a:r>
            <a:r>
              <a:rPr lang="en-CA" sz="2600" dirty="0" err="1">
                <a:solidFill>
                  <a:schemeClr val="bg2">
                    <a:lumMod val="20000"/>
                    <a:lumOff val="80000"/>
                  </a:schemeClr>
                </a:solidFill>
              </a:rPr>
              <a:t>pasiekimai</a:t>
            </a:r>
            <a:endParaRPr lang="en-CA" sz="2600" dirty="0">
              <a:solidFill>
                <a:schemeClr val="bg2">
                  <a:lumMod val="20000"/>
                  <a:lumOff val="80000"/>
                </a:schemeClr>
              </a:solidFill>
            </a:endParaRPr>
          </a:p>
        </p:txBody>
      </p:sp>
      <p:sp>
        <p:nvSpPr>
          <p:cNvPr id="6" name="Rectangle 5"/>
          <p:cNvSpPr/>
          <p:nvPr/>
        </p:nvSpPr>
        <p:spPr>
          <a:xfrm>
            <a:off x="1973343" y="3130175"/>
            <a:ext cx="609600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CA" sz="2800" dirty="0">
                <a:solidFill>
                  <a:srgbClr val="00B0F0"/>
                </a:solidFill>
              </a:rPr>
              <a:t>DIDESNĖ PERDEGIMO SINDROMO RIZIKA</a:t>
            </a:r>
          </a:p>
        </p:txBody>
      </p:sp>
      <p:sp>
        <p:nvSpPr>
          <p:cNvPr id="7" name="Rectangle 6"/>
          <p:cNvSpPr/>
          <p:nvPr/>
        </p:nvSpPr>
        <p:spPr>
          <a:xfrm>
            <a:off x="1822515" y="3695675"/>
            <a:ext cx="6096000" cy="2092881"/>
          </a:xfrm>
          <a:prstGeom prst="rect">
            <a:avLst/>
          </a:prstGeom>
        </p:spPr>
        <p:txBody>
          <a:bodyPr>
            <a:spAutoFit/>
          </a:bodyPr>
          <a:lstStyle/>
          <a:p>
            <a:pPr marL="285750" indent="-285750">
              <a:buFont typeface="Wingdings" panose="05000000000000000000" pitchFamily="2" charset="2"/>
              <a:buChar char="Ø"/>
            </a:pPr>
            <a:r>
              <a:rPr lang="en-CA" sz="2600" dirty="0" err="1">
                <a:solidFill>
                  <a:schemeClr val="bg2">
                    <a:lumMod val="20000"/>
                    <a:lumOff val="80000"/>
                  </a:schemeClr>
                </a:solidFill>
              </a:rPr>
              <a:t>Aukštesnė</a:t>
            </a:r>
            <a:r>
              <a:rPr lang="en-CA" sz="2600" dirty="0">
                <a:solidFill>
                  <a:schemeClr val="bg2">
                    <a:lumMod val="20000"/>
                    <a:lumOff val="80000"/>
                  </a:schemeClr>
                </a:solidFill>
              </a:rPr>
              <a:t> </a:t>
            </a:r>
            <a:r>
              <a:rPr lang="en-CA" sz="2600" dirty="0" err="1" smtClean="0">
                <a:solidFill>
                  <a:schemeClr val="bg2">
                    <a:lumMod val="20000"/>
                    <a:lumOff val="80000"/>
                  </a:schemeClr>
                </a:solidFill>
              </a:rPr>
              <a:t>odontologo</a:t>
            </a:r>
            <a:r>
              <a:rPr lang="en-CA" sz="2600" dirty="0" smtClean="0">
                <a:solidFill>
                  <a:schemeClr val="bg2">
                    <a:lumMod val="20000"/>
                    <a:lumOff val="80000"/>
                  </a:schemeClr>
                </a:solidFill>
              </a:rPr>
              <a:t> </a:t>
            </a:r>
            <a:r>
              <a:rPr lang="en-CA" sz="2600" dirty="0" err="1" smtClean="0">
                <a:solidFill>
                  <a:schemeClr val="bg2">
                    <a:lumMod val="20000"/>
                    <a:lumOff val="80000"/>
                  </a:schemeClr>
                </a:solidFill>
              </a:rPr>
              <a:t>kvalifikacija</a:t>
            </a:r>
            <a:endParaRPr lang="en-CA" sz="2600" dirty="0">
              <a:solidFill>
                <a:schemeClr val="bg2">
                  <a:lumMod val="20000"/>
                  <a:lumOff val="80000"/>
                </a:schemeClr>
              </a:solidFill>
            </a:endParaRPr>
          </a:p>
          <a:p>
            <a:pPr marL="285750" indent="-285750">
              <a:buFont typeface="Wingdings" panose="05000000000000000000" pitchFamily="2" charset="2"/>
              <a:buChar char="Ø"/>
            </a:pPr>
            <a:r>
              <a:rPr lang="en-CA" sz="2600" dirty="0" err="1">
                <a:solidFill>
                  <a:schemeClr val="bg2">
                    <a:lumMod val="20000"/>
                    <a:lumOff val="80000"/>
                  </a:schemeClr>
                </a:solidFill>
              </a:rPr>
              <a:t>Jaunesnis</a:t>
            </a:r>
            <a:r>
              <a:rPr lang="en-CA" sz="2600" dirty="0">
                <a:solidFill>
                  <a:schemeClr val="bg2">
                    <a:lumMod val="20000"/>
                    <a:lumOff val="80000"/>
                  </a:schemeClr>
                </a:solidFill>
              </a:rPr>
              <a:t> </a:t>
            </a:r>
            <a:r>
              <a:rPr lang="en-CA" sz="2600" dirty="0" err="1">
                <a:solidFill>
                  <a:schemeClr val="bg2">
                    <a:lumMod val="20000"/>
                    <a:lumOff val="80000"/>
                  </a:schemeClr>
                </a:solidFill>
              </a:rPr>
              <a:t>amžius</a:t>
            </a:r>
            <a:endParaRPr lang="en-CA" sz="2600" dirty="0">
              <a:solidFill>
                <a:schemeClr val="bg2">
                  <a:lumMod val="20000"/>
                  <a:lumOff val="80000"/>
                </a:schemeClr>
              </a:solidFill>
            </a:endParaRPr>
          </a:p>
          <a:p>
            <a:pPr marL="285750" indent="-285750">
              <a:buFont typeface="Wingdings" panose="05000000000000000000" pitchFamily="2" charset="2"/>
              <a:buChar char="Ø"/>
            </a:pPr>
            <a:r>
              <a:rPr lang="en-CA" sz="2600" dirty="0" err="1">
                <a:solidFill>
                  <a:schemeClr val="bg2">
                    <a:lumMod val="20000"/>
                    <a:lumOff val="80000"/>
                  </a:schemeClr>
                </a:solidFill>
              </a:rPr>
              <a:t>Vyriška</a:t>
            </a:r>
            <a:r>
              <a:rPr lang="en-CA" sz="2600" dirty="0">
                <a:solidFill>
                  <a:schemeClr val="bg2">
                    <a:lumMod val="20000"/>
                    <a:lumOff val="80000"/>
                  </a:schemeClr>
                </a:solidFill>
              </a:rPr>
              <a:t> </a:t>
            </a:r>
            <a:r>
              <a:rPr lang="en-CA" sz="2600" dirty="0" err="1">
                <a:solidFill>
                  <a:schemeClr val="bg2">
                    <a:lumMod val="20000"/>
                    <a:lumOff val="80000"/>
                  </a:schemeClr>
                </a:solidFill>
              </a:rPr>
              <a:t>lytis</a:t>
            </a:r>
            <a:endParaRPr lang="en-CA" sz="2600" dirty="0">
              <a:solidFill>
                <a:schemeClr val="bg2">
                  <a:lumMod val="20000"/>
                  <a:lumOff val="80000"/>
                </a:schemeClr>
              </a:solidFill>
            </a:endParaRPr>
          </a:p>
          <a:p>
            <a:pPr marL="285750" indent="-285750">
              <a:buFont typeface="Wingdings" panose="05000000000000000000" pitchFamily="2" charset="2"/>
              <a:buChar char="Ø"/>
            </a:pPr>
            <a:r>
              <a:rPr lang="en-CA" sz="2600" dirty="0" smtClean="0">
                <a:solidFill>
                  <a:schemeClr val="bg2">
                    <a:lumMod val="20000"/>
                    <a:lumOff val="80000"/>
                  </a:schemeClr>
                </a:solidFill>
              </a:rPr>
              <a:t>Per </a:t>
            </a:r>
            <a:r>
              <a:rPr lang="en-CA" sz="2600" dirty="0" err="1" smtClean="0">
                <a:solidFill>
                  <a:schemeClr val="bg2">
                    <a:lumMod val="20000"/>
                    <a:lumOff val="80000"/>
                  </a:schemeClr>
                </a:solidFill>
              </a:rPr>
              <a:t>didelis</a:t>
            </a:r>
            <a:r>
              <a:rPr lang="en-CA" sz="2600" dirty="0" smtClean="0">
                <a:solidFill>
                  <a:schemeClr val="bg2">
                    <a:lumMod val="20000"/>
                    <a:lumOff val="80000"/>
                  </a:schemeClr>
                </a:solidFill>
              </a:rPr>
              <a:t> </a:t>
            </a:r>
            <a:r>
              <a:rPr lang="en-CA" sz="2600" dirty="0" err="1">
                <a:solidFill>
                  <a:schemeClr val="bg2">
                    <a:lumMod val="20000"/>
                    <a:lumOff val="80000"/>
                  </a:schemeClr>
                </a:solidFill>
              </a:rPr>
              <a:t>darbo</a:t>
            </a:r>
            <a:r>
              <a:rPr lang="en-CA" sz="2600" dirty="0">
                <a:solidFill>
                  <a:schemeClr val="bg2">
                    <a:lumMod val="20000"/>
                    <a:lumOff val="80000"/>
                  </a:schemeClr>
                </a:solidFill>
              </a:rPr>
              <a:t> </a:t>
            </a:r>
            <a:r>
              <a:rPr lang="en-CA" sz="2600" dirty="0" err="1">
                <a:solidFill>
                  <a:schemeClr val="bg2">
                    <a:lumMod val="20000"/>
                    <a:lumOff val="80000"/>
                  </a:schemeClr>
                </a:solidFill>
              </a:rPr>
              <a:t>krūvis</a:t>
            </a:r>
            <a:endParaRPr lang="en-CA" sz="2600" dirty="0">
              <a:solidFill>
                <a:schemeClr val="bg2">
                  <a:lumMod val="20000"/>
                  <a:lumOff val="80000"/>
                </a:schemeClr>
              </a:solidFill>
            </a:endParaRPr>
          </a:p>
          <a:p>
            <a:pPr marL="285750" indent="-285750">
              <a:buFont typeface="Wingdings" panose="05000000000000000000" pitchFamily="2" charset="2"/>
              <a:buChar char="Ø"/>
            </a:pPr>
            <a:r>
              <a:rPr lang="en-CA" sz="2600" dirty="0">
                <a:solidFill>
                  <a:schemeClr val="bg2">
                    <a:lumMod val="20000"/>
                    <a:lumOff val="80000"/>
                  </a:schemeClr>
                </a:solidFill>
              </a:rPr>
              <a:t>Tam </a:t>
            </a:r>
            <a:r>
              <a:rPr lang="en-CA" sz="2600" dirty="0" err="1">
                <a:solidFill>
                  <a:schemeClr val="bg2">
                    <a:lumMod val="20000"/>
                    <a:lumOff val="80000"/>
                  </a:schemeClr>
                </a:solidFill>
              </a:rPr>
              <a:t>tikri</a:t>
            </a:r>
            <a:r>
              <a:rPr lang="en-CA" sz="2600" dirty="0">
                <a:solidFill>
                  <a:schemeClr val="bg2">
                    <a:lumMod val="20000"/>
                    <a:lumOff val="80000"/>
                  </a:schemeClr>
                </a:solidFill>
              </a:rPr>
              <a:t> </a:t>
            </a:r>
            <a:r>
              <a:rPr lang="en-CA" sz="2600" dirty="0" err="1">
                <a:solidFill>
                  <a:schemeClr val="bg2">
                    <a:lumMod val="20000"/>
                    <a:lumOff val="80000"/>
                  </a:schemeClr>
                </a:solidFill>
              </a:rPr>
              <a:t>asmenybės</a:t>
            </a:r>
            <a:r>
              <a:rPr lang="en-CA" sz="2600" dirty="0">
                <a:solidFill>
                  <a:schemeClr val="bg2">
                    <a:lumMod val="20000"/>
                    <a:lumOff val="80000"/>
                  </a:schemeClr>
                </a:solidFill>
              </a:rPr>
              <a:t> </a:t>
            </a:r>
            <a:r>
              <a:rPr lang="en-CA" sz="2600" dirty="0" err="1">
                <a:solidFill>
                  <a:schemeClr val="bg2">
                    <a:lumMod val="20000"/>
                    <a:lumOff val="80000"/>
                  </a:schemeClr>
                </a:solidFill>
              </a:rPr>
              <a:t>tipai</a:t>
            </a:r>
            <a:endParaRPr lang="en-CA" sz="2600" dirty="0">
              <a:solidFill>
                <a:schemeClr val="bg2">
                  <a:lumMod val="20000"/>
                  <a:lumOff val="80000"/>
                </a:schemeClr>
              </a:solidFill>
            </a:endParaRPr>
          </a:p>
        </p:txBody>
      </p:sp>
    </p:spTree>
    <p:extLst>
      <p:ext uri="{BB962C8B-B14F-4D97-AF65-F5344CB8AC3E}">
        <p14:creationId xmlns:p14="http://schemas.microsoft.com/office/powerpoint/2010/main" val="7229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47400" cy="1325563"/>
          </a:xfrm>
        </p:spPr>
        <p:txBody>
          <a:bodyPr>
            <a:normAutofit/>
          </a:bodyPr>
          <a:lstStyle/>
          <a:p>
            <a:r>
              <a:rPr lang="en-CA" sz="3600" b="1" dirty="0" err="1">
                <a:solidFill>
                  <a:schemeClr val="accent5">
                    <a:lumMod val="40000"/>
                    <a:lumOff val="60000"/>
                  </a:schemeClr>
                </a:solidFill>
              </a:rPr>
              <a:t>Streso</a:t>
            </a:r>
            <a:r>
              <a:rPr lang="en-CA" sz="3600" b="1" dirty="0">
                <a:solidFill>
                  <a:schemeClr val="accent5">
                    <a:lumMod val="40000"/>
                    <a:lumOff val="60000"/>
                  </a:schemeClr>
                </a:solidFill>
              </a:rPr>
              <a:t> </a:t>
            </a:r>
            <a:r>
              <a:rPr lang="en-CA" sz="3600" b="1" dirty="0" err="1">
                <a:solidFill>
                  <a:schemeClr val="accent5">
                    <a:lumMod val="40000"/>
                    <a:lumOff val="60000"/>
                  </a:schemeClr>
                </a:solidFill>
              </a:rPr>
              <a:t>valdymas</a:t>
            </a:r>
            <a:r>
              <a:rPr lang="en-CA" sz="3600" b="1" dirty="0">
                <a:solidFill>
                  <a:schemeClr val="accent5">
                    <a:lumMod val="40000"/>
                    <a:lumOff val="60000"/>
                  </a:schemeClr>
                </a:solidFill>
              </a:rPr>
              <a:t> ir </a:t>
            </a:r>
            <a:r>
              <a:rPr lang="en-CA" sz="3600" b="1" dirty="0" err="1">
                <a:solidFill>
                  <a:schemeClr val="accent5">
                    <a:lumMod val="40000"/>
                    <a:lumOff val="60000"/>
                  </a:schemeClr>
                </a:solidFill>
              </a:rPr>
              <a:t>galimyb</a:t>
            </a:r>
            <a:r>
              <a:rPr lang="lt-LT" sz="3600" b="1" dirty="0">
                <a:solidFill>
                  <a:schemeClr val="accent5">
                    <a:lumMod val="40000"/>
                    <a:lumOff val="60000"/>
                  </a:schemeClr>
                </a:solidFill>
              </a:rPr>
              <a:t>ė</a:t>
            </a:r>
            <a:r>
              <a:rPr lang="en-GB" sz="3600" b="1" dirty="0">
                <a:solidFill>
                  <a:schemeClr val="accent5">
                    <a:lumMod val="40000"/>
                    <a:lumOff val="60000"/>
                  </a:schemeClr>
                </a:solidFill>
              </a:rPr>
              <a:t>s </a:t>
            </a:r>
            <a:r>
              <a:rPr lang="en-GB" sz="3600" b="1" dirty="0" err="1">
                <a:solidFill>
                  <a:schemeClr val="accent5">
                    <a:lumMod val="40000"/>
                    <a:lumOff val="60000"/>
                  </a:schemeClr>
                </a:solidFill>
              </a:rPr>
              <a:t>išvengti</a:t>
            </a:r>
            <a:r>
              <a:rPr lang="en-GB" sz="3600" b="1" dirty="0">
                <a:solidFill>
                  <a:schemeClr val="accent5">
                    <a:lumMod val="40000"/>
                    <a:lumOff val="60000"/>
                  </a:schemeClr>
                </a:solidFill>
              </a:rPr>
              <a:t> </a:t>
            </a:r>
            <a:r>
              <a:rPr lang="en-CA" sz="3600" b="1" dirty="0" err="1">
                <a:solidFill>
                  <a:schemeClr val="accent5">
                    <a:lumMod val="40000"/>
                    <a:lumOff val="60000"/>
                  </a:schemeClr>
                </a:solidFill>
              </a:rPr>
              <a:t>perdegimo</a:t>
            </a:r>
            <a:r>
              <a:rPr lang="en-CA" sz="3600" b="1" dirty="0">
                <a:solidFill>
                  <a:schemeClr val="accent5">
                    <a:lumMod val="40000"/>
                    <a:lumOff val="60000"/>
                  </a:schemeClr>
                </a:solidFill>
              </a:rPr>
              <a:t> </a:t>
            </a:r>
            <a:r>
              <a:rPr lang="en-CA" sz="3600" b="1" dirty="0" err="1">
                <a:solidFill>
                  <a:schemeClr val="accent5">
                    <a:lumMod val="40000"/>
                    <a:lumOff val="60000"/>
                  </a:schemeClr>
                </a:solidFill>
              </a:rPr>
              <a:t>sindromo</a:t>
            </a:r>
            <a:r>
              <a:rPr lang="en-CA" sz="3600" b="1" dirty="0">
                <a:solidFill>
                  <a:schemeClr val="accent5">
                    <a:lumMod val="40000"/>
                    <a:lumOff val="60000"/>
                  </a:schemeClr>
                </a:solidFill>
              </a:rPr>
              <a:t> </a:t>
            </a:r>
            <a:endParaRPr lang="en-CA" sz="3600" dirty="0">
              <a:solidFill>
                <a:schemeClr val="accent5">
                  <a:lumMod val="40000"/>
                  <a:lumOff val="60000"/>
                </a:schemeClr>
              </a:solidFill>
            </a:endParaRPr>
          </a:p>
        </p:txBody>
      </p:sp>
      <p:sp>
        <p:nvSpPr>
          <p:cNvPr id="3" name="Content Placeholder 2"/>
          <p:cNvSpPr>
            <a:spLocks noGrp="1"/>
          </p:cNvSpPr>
          <p:nvPr>
            <p:ph idx="1"/>
          </p:nvPr>
        </p:nvSpPr>
        <p:spPr>
          <a:xfrm>
            <a:off x="838200" y="1690688"/>
            <a:ext cx="10515600" cy="4351338"/>
          </a:xfrm>
        </p:spPr>
        <p:txBody>
          <a:bodyPr>
            <a:normAutofit fontScale="85000" lnSpcReduction="20000"/>
          </a:bodyPr>
          <a:lstStyle/>
          <a:p>
            <a:pPr marL="0" indent="0">
              <a:buNone/>
            </a:pPr>
            <a:r>
              <a:rPr lang="en-CA" u="sng" dirty="0" err="1">
                <a:solidFill>
                  <a:schemeClr val="bg2"/>
                </a:solidFill>
              </a:rPr>
              <a:t>Neigiami</a:t>
            </a:r>
            <a:r>
              <a:rPr lang="en-CA" u="sng" dirty="0">
                <a:solidFill>
                  <a:schemeClr val="bg2"/>
                </a:solidFill>
              </a:rPr>
              <a:t> </a:t>
            </a:r>
            <a:r>
              <a:rPr lang="en-CA" u="sng" dirty="0" err="1">
                <a:solidFill>
                  <a:schemeClr val="bg2"/>
                </a:solidFill>
              </a:rPr>
              <a:t>pasirinkimai</a:t>
            </a:r>
            <a:r>
              <a:rPr lang="en-CA" u="sng" dirty="0">
                <a:solidFill>
                  <a:schemeClr val="bg2"/>
                </a:solidFill>
              </a:rPr>
              <a:t>:</a:t>
            </a:r>
          </a:p>
          <a:p>
            <a:pPr>
              <a:buFont typeface="Wingdings" panose="05000000000000000000" pitchFamily="2" charset="2"/>
              <a:buChar char="§"/>
            </a:pPr>
            <a:r>
              <a:rPr lang="en-CA" dirty="0" err="1">
                <a:solidFill>
                  <a:schemeClr val="bg2"/>
                </a:solidFill>
              </a:rPr>
              <a:t>Persivalgymas</a:t>
            </a:r>
            <a:r>
              <a:rPr lang="en-CA" dirty="0">
                <a:solidFill>
                  <a:schemeClr val="bg2"/>
                </a:solidFill>
              </a:rPr>
              <a:t>.</a:t>
            </a:r>
          </a:p>
          <a:p>
            <a:pPr>
              <a:buFont typeface="Wingdings" panose="05000000000000000000" pitchFamily="2" charset="2"/>
              <a:buChar char="§"/>
            </a:pPr>
            <a:r>
              <a:rPr lang="en-CA" dirty="0" err="1">
                <a:solidFill>
                  <a:schemeClr val="bg2"/>
                </a:solidFill>
              </a:rPr>
              <a:t>Svaigalų</a:t>
            </a:r>
            <a:r>
              <a:rPr lang="en-CA" dirty="0">
                <a:solidFill>
                  <a:schemeClr val="bg2"/>
                </a:solidFill>
              </a:rPr>
              <a:t> </a:t>
            </a:r>
            <a:r>
              <a:rPr lang="en-CA" dirty="0" err="1">
                <a:solidFill>
                  <a:schemeClr val="bg2"/>
                </a:solidFill>
              </a:rPr>
              <a:t>vartojimas</a:t>
            </a:r>
            <a:r>
              <a:rPr lang="en-CA" dirty="0">
                <a:solidFill>
                  <a:schemeClr val="bg2"/>
                </a:solidFill>
              </a:rPr>
              <a:t>.</a:t>
            </a:r>
          </a:p>
          <a:p>
            <a:pPr>
              <a:buFont typeface="Wingdings" panose="05000000000000000000" pitchFamily="2" charset="2"/>
              <a:buChar char="§"/>
            </a:pPr>
            <a:r>
              <a:rPr lang="en-CA" dirty="0" err="1" smtClean="0">
                <a:solidFill>
                  <a:schemeClr val="bg2"/>
                </a:solidFill>
              </a:rPr>
              <a:t>Stengtis</a:t>
            </a:r>
            <a:r>
              <a:rPr lang="en-CA" dirty="0" smtClean="0">
                <a:solidFill>
                  <a:schemeClr val="bg2"/>
                </a:solidFill>
              </a:rPr>
              <a:t> </a:t>
            </a:r>
            <a:r>
              <a:rPr lang="en-CA" dirty="0" err="1" smtClean="0">
                <a:solidFill>
                  <a:schemeClr val="bg2"/>
                </a:solidFill>
              </a:rPr>
              <a:t>dirbti</a:t>
            </a:r>
            <a:r>
              <a:rPr lang="en-CA" dirty="0" smtClean="0">
                <a:solidFill>
                  <a:schemeClr val="bg2"/>
                </a:solidFill>
              </a:rPr>
              <a:t> </a:t>
            </a:r>
            <a:r>
              <a:rPr lang="en-CA" dirty="0" err="1" smtClean="0">
                <a:solidFill>
                  <a:schemeClr val="bg2"/>
                </a:solidFill>
              </a:rPr>
              <a:t>dar</a:t>
            </a:r>
            <a:r>
              <a:rPr lang="en-CA" dirty="0" smtClean="0">
                <a:solidFill>
                  <a:schemeClr val="bg2"/>
                </a:solidFill>
              </a:rPr>
              <a:t> </a:t>
            </a:r>
            <a:r>
              <a:rPr lang="en-CA" dirty="0" err="1" smtClean="0">
                <a:solidFill>
                  <a:schemeClr val="bg2"/>
                </a:solidFill>
              </a:rPr>
              <a:t>daugiau</a:t>
            </a:r>
            <a:r>
              <a:rPr lang="en-CA" dirty="0" smtClean="0">
                <a:solidFill>
                  <a:schemeClr val="bg2"/>
                </a:solidFill>
              </a:rPr>
              <a:t>.</a:t>
            </a:r>
            <a:endParaRPr lang="en-CA" dirty="0">
              <a:solidFill>
                <a:schemeClr val="bg2"/>
              </a:solidFill>
            </a:endParaRPr>
          </a:p>
          <a:p>
            <a:pPr>
              <a:buFont typeface="Wingdings" panose="05000000000000000000" pitchFamily="2" charset="2"/>
              <a:buChar char="§"/>
            </a:pPr>
            <a:r>
              <a:rPr lang="en-CA" dirty="0" err="1">
                <a:solidFill>
                  <a:schemeClr val="bg2"/>
                </a:solidFill>
              </a:rPr>
              <a:t>Atsiribojimas</a:t>
            </a:r>
            <a:r>
              <a:rPr lang="en-CA" dirty="0">
                <a:solidFill>
                  <a:schemeClr val="bg2"/>
                </a:solidFill>
              </a:rPr>
              <a:t> </a:t>
            </a:r>
            <a:r>
              <a:rPr lang="en-CA" dirty="0" err="1">
                <a:solidFill>
                  <a:schemeClr val="bg2"/>
                </a:solidFill>
              </a:rPr>
              <a:t>nuo</a:t>
            </a:r>
            <a:r>
              <a:rPr lang="en-CA" dirty="0">
                <a:solidFill>
                  <a:schemeClr val="bg2"/>
                </a:solidFill>
              </a:rPr>
              <a:t> </a:t>
            </a:r>
            <a:r>
              <a:rPr lang="en-CA" dirty="0" err="1">
                <a:solidFill>
                  <a:schemeClr val="bg2"/>
                </a:solidFill>
              </a:rPr>
              <a:t>aplinkinių</a:t>
            </a:r>
            <a:r>
              <a:rPr lang="en-CA" dirty="0">
                <a:solidFill>
                  <a:schemeClr val="bg2"/>
                </a:solidFill>
              </a:rPr>
              <a:t>.</a:t>
            </a:r>
          </a:p>
          <a:p>
            <a:pPr marL="0" indent="0">
              <a:buNone/>
            </a:pPr>
            <a:endParaRPr lang="en-CA" dirty="0">
              <a:solidFill>
                <a:schemeClr val="bg2"/>
              </a:solidFill>
            </a:endParaRPr>
          </a:p>
          <a:p>
            <a:pPr marL="0" indent="0">
              <a:buNone/>
            </a:pPr>
            <a:r>
              <a:rPr lang="en-CA" u="sng" dirty="0" err="1">
                <a:solidFill>
                  <a:schemeClr val="bg2"/>
                </a:solidFill>
              </a:rPr>
              <a:t>Teigiami</a:t>
            </a:r>
            <a:r>
              <a:rPr lang="en-CA" u="sng" dirty="0">
                <a:solidFill>
                  <a:schemeClr val="bg2"/>
                </a:solidFill>
              </a:rPr>
              <a:t> </a:t>
            </a:r>
            <a:r>
              <a:rPr lang="en-CA" u="sng" dirty="0" err="1">
                <a:solidFill>
                  <a:schemeClr val="bg2"/>
                </a:solidFill>
              </a:rPr>
              <a:t>pasirinkimai</a:t>
            </a:r>
            <a:r>
              <a:rPr lang="en-CA" u="sng" dirty="0">
                <a:solidFill>
                  <a:schemeClr val="bg2"/>
                </a:solidFill>
              </a:rPr>
              <a:t>:</a:t>
            </a:r>
          </a:p>
          <a:p>
            <a:pPr>
              <a:buFont typeface="Wingdings" panose="05000000000000000000" pitchFamily="2" charset="2"/>
              <a:buChar char="§"/>
            </a:pPr>
            <a:r>
              <a:rPr lang="en-CA" dirty="0" err="1" smtClean="0">
                <a:solidFill>
                  <a:schemeClr val="bg2"/>
                </a:solidFill>
              </a:rPr>
              <a:t>Sugeb</a:t>
            </a:r>
            <a:r>
              <a:rPr lang="lt-LT" dirty="0" smtClean="0">
                <a:solidFill>
                  <a:schemeClr val="bg2"/>
                </a:solidFill>
              </a:rPr>
              <a:t>ė</a:t>
            </a:r>
            <a:r>
              <a:rPr lang="en-CA" dirty="0" err="1" smtClean="0">
                <a:solidFill>
                  <a:schemeClr val="bg2"/>
                </a:solidFill>
              </a:rPr>
              <a:t>jimas</a:t>
            </a:r>
            <a:r>
              <a:rPr lang="en-CA" dirty="0" smtClean="0">
                <a:solidFill>
                  <a:schemeClr val="bg2"/>
                </a:solidFill>
              </a:rPr>
              <a:t> </a:t>
            </a:r>
            <a:r>
              <a:rPr lang="en-CA" dirty="0" err="1" smtClean="0">
                <a:solidFill>
                  <a:schemeClr val="bg2"/>
                </a:solidFill>
              </a:rPr>
              <a:t>tinkamai</a:t>
            </a:r>
            <a:r>
              <a:rPr lang="en-CA" dirty="0" smtClean="0">
                <a:solidFill>
                  <a:schemeClr val="bg2"/>
                </a:solidFill>
              </a:rPr>
              <a:t> </a:t>
            </a:r>
            <a:r>
              <a:rPr lang="en-CA" dirty="0" err="1" smtClean="0">
                <a:solidFill>
                  <a:schemeClr val="bg2"/>
                </a:solidFill>
              </a:rPr>
              <a:t>įvertinti</a:t>
            </a:r>
            <a:r>
              <a:rPr lang="en-CA" dirty="0" smtClean="0">
                <a:solidFill>
                  <a:schemeClr val="bg2"/>
                </a:solidFill>
              </a:rPr>
              <a:t> </a:t>
            </a:r>
            <a:r>
              <a:rPr lang="en-CA" dirty="0" err="1" smtClean="0">
                <a:solidFill>
                  <a:schemeClr val="bg2"/>
                </a:solidFill>
              </a:rPr>
              <a:t>savo</a:t>
            </a:r>
            <a:r>
              <a:rPr lang="en-CA" dirty="0" smtClean="0">
                <a:solidFill>
                  <a:schemeClr val="bg2"/>
                </a:solidFill>
              </a:rPr>
              <a:t> </a:t>
            </a:r>
            <a:r>
              <a:rPr lang="en-CA" dirty="0" err="1" smtClean="0">
                <a:solidFill>
                  <a:schemeClr val="bg2"/>
                </a:solidFill>
              </a:rPr>
              <a:t>galimybes</a:t>
            </a:r>
            <a:r>
              <a:rPr lang="en-CA" dirty="0" smtClean="0">
                <a:solidFill>
                  <a:schemeClr val="bg2"/>
                </a:solidFill>
              </a:rPr>
              <a:t>.</a:t>
            </a:r>
            <a:endParaRPr lang="en-CA" dirty="0">
              <a:solidFill>
                <a:schemeClr val="bg2"/>
              </a:solidFill>
            </a:endParaRPr>
          </a:p>
          <a:p>
            <a:pPr>
              <a:buFont typeface="Wingdings" panose="05000000000000000000" pitchFamily="2" charset="2"/>
              <a:buChar char="§"/>
            </a:pPr>
            <a:r>
              <a:rPr lang="en-CA" dirty="0" err="1">
                <a:solidFill>
                  <a:schemeClr val="bg2"/>
                </a:solidFill>
              </a:rPr>
              <a:t>Kelis</a:t>
            </a:r>
            <a:r>
              <a:rPr lang="en-CA" dirty="0">
                <a:solidFill>
                  <a:schemeClr val="bg2"/>
                </a:solidFill>
              </a:rPr>
              <a:t> </a:t>
            </a:r>
            <a:r>
              <a:rPr lang="en-CA" dirty="0" err="1">
                <a:solidFill>
                  <a:schemeClr val="bg2"/>
                </a:solidFill>
              </a:rPr>
              <a:t>kartus</a:t>
            </a:r>
            <a:r>
              <a:rPr lang="en-CA" dirty="0">
                <a:solidFill>
                  <a:schemeClr val="bg2"/>
                </a:solidFill>
              </a:rPr>
              <a:t> </a:t>
            </a:r>
            <a:r>
              <a:rPr lang="en-CA" dirty="0" err="1">
                <a:solidFill>
                  <a:schemeClr val="bg2"/>
                </a:solidFill>
              </a:rPr>
              <a:t>giliai</a:t>
            </a:r>
            <a:r>
              <a:rPr lang="en-CA" dirty="0">
                <a:solidFill>
                  <a:schemeClr val="bg2"/>
                </a:solidFill>
              </a:rPr>
              <a:t> </a:t>
            </a:r>
            <a:r>
              <a:rPr lang="en-CA" dirty="0" err="1" smtClean="0">
                <a:solidFill>
                  <a:schemeClr val="bg2"/>
                </a:solidFill>
              </a:rPr>
              <a:t>įkvėpti</a:t>
            </a:r>
            <a:r>
              <a:rPr lang="en-CA" dirty="0" smtClean="0">
                <a:solidFill>
                  <a:schemeClr val="bg2"/>
                </a:solidFill>
              </a:rPr>
              <a:t>, </a:t>
            </a:r>
            <a:r>
              <a:rPr lang="en-CA" dirty="0">
                <a:solidFill>
                  <a:schemeClr val="bg2"/>
                </a:solidFill>
              </a:rPr>
              <a:t>kai </a:t>
            </a:r>
            <a:r>
              <a:rPr lang="en-CA" dirty="0" err="1">
                <a:solidFill>
                  <a:schemeClr val="bg2"/>
                </a:solidFill>
              </a:rPr>
              <a:t>jaučiate</a:t>
            </a:r>
            <a:r>
              <a:rPr lang="en-CA" dirty="0">
                <a:solidFill>
                  <a:schemeClr val="bg2"/>
                </a:solidFill>
              </a:rPr>
              <a:t> </a:t>
            </a:r>
            <a:r>
              <a:rPr lang="en-CA" dirty="0" err="1">
                <a:solidFill>
                  <a:schemeClr val="bg2"/>
                </a:solidFill>
              </a:rPr>
              <a:t>įtampą</a:t>
            </a:r>
            <a:r>
              <a:rPr lang="en-CA" dirty="0">
                <a:solidFill>
                  <a:schemeClr val="bg2"/>
                </a:solidFill>
              </a:rPr>
              <a:t> </a:t>
            </a:r>
            <a:r>
              <a:rPr lang="en-CA" dirty="0" err="1">
                <a:solidFill>
                  <a:schemeClr val="bg2"/>
                </a:solidFill>
              </a:rPr>
              <a:t>ar</a:t>
            </a:r>
            <a:r>
              <a:rPr lang="en-CA" dirty="0">
                <a:solidFill>
                  <a:schemeClr val="bg2"/>
                </a:solidFill>
              </a:rPr>
              <a:t> </a:t>
            </a:r>
            <a:r>
              <a:rPr lang="en-CA" dirty="0" err="1">
                <a:solidFill>
                  <a:schemeClr val="bg2"/>
                </a:solidFill>
              </a:rPr>
              <a:t>nerimą</a:t>
            </a:r>
            <a:r>
              <a:rPr lang="en-CA" dirty="0">
                <a:solidFill>
                  <a:schemeClr val="bg2"/>
                </a:solidFill>
              </a:rPr>
              <a:t>.</a:t>
            </a:r>
          </a:p>
          <a:p>
            <a:pPr>
              <a:buFont typeface="Wingdings" panose="05000000000000000000" pitchFamily="2" charset="2"/>
              <a:buChar char="§"/>
            </a:pPr>
            <a:r>
              <a:rPr lang="en-CA" dirty="0" err="1">
                <a:solidFill>
                  <a:schemeClr val="bg2"/>
                </a:solidFill>
              </a:rPr>
              <a:t>Iš</a:t>
            </a:r>
            <a:r>
              <a:rPr lang="en-CA" dirty="0">
                <a:solidFill>
                  <a:schemeClr val="bg2"/>
                </a:solidFill>
              </a:rPr>
              <a:t> </a:t>
            </a:r>
            <a:r>
              <a:rPr lang="en-CA" dirty="0" err="1">
                <a:solidFill>
                  <a:schemeClr val="bg2"/>
                </a:solidFill>
              </a:rPr>
              <a:t>naujo</a:t>
            </a:r>
            <a:r>
              <a:rPr lang="en-CA" dirty="0">
                <a:solidFill>
                  <a:schemeClr val="bg2"/>
                </a:solidFill>
              </a:rPr>
              <a:t> </a:t>
            </a:r>
            <a:r>
              <a:rPr lang="en-CA" dirty="0" err="1" smtClean="0">
                <a:solidFill>
                  <a:schemeClr val="bg2"/>
                </a:solidFill>
              </a:rPr>
              <a:t>įvertinti</a:t>
            </a:r>
            <a:r>
              <a:rPr lang="en-CA" dirty="0" smtClean="0">
                <a:solidFill>
                  <a:schemeClr val="bg2"/>
                </a:solidFill>
              </a:rPr>
              <a:t> </a:t>
            </a:r>
            <a:r>
              <a:rPr lang="en-CA" dirty="0" err="1" smtClean="0">
                <a:solidFill>
                  <a:schemeClr val="bg2"/>
                </a:solidFill>
              </a:rPr>
              <a:t>situacijos</a:t>
            </a:r>
            <a:r>
              <a:rPr lang="en-CA" dirty="0">
                <a:solidFill>
                  <a:schemeClr val="bg2"/>
                </a:solidFill>
              </a:rPr>
              <a:t>, </a:t>
            </a:r>
            <a:r>
              <a:rPr lang="en-CA" dirty="0" err="1">
                <a:solidFill>
                  <a:schemeClr val="bg2"/>
                </a:solidFill>
              </a:rPr>
              <a:t>kurioje</a:t>
            </a:r>
            <a:r>
              <a:rPr lang="en-CA" dirty="0">
                <a:solidFill>
                  <a:schemeClr val="bg2"/>
                </a:solidFill>
              </a:rPr>
              <a:t> </a:t>
            </a:r>
            <a:r>
              <a:rPr lang="en-CA" dirty="0" err="1">
                <a:solidFill>
                  <a:schemeClr val="bg2"/>
                </a:solidFill>
              </a:rPr>
              <a:t>esate</a:t>
            </a:r>
            <a:r>
              <a:rPr lang="en-CA" dirty="0">
                <a:solidFill>
                  <a:schemeClr val="bg2"/>
                </a:solidFill>
              </a:rPr>
              <a:t> </a:t>
            </a:r>
            <a:r>
              <a:rPr lang="en-CA" dirty="0" err="1">
                <a:solidFill>
                  <a:schemeClr val="bg2"/>
                </a:solidFill>
              </a:rPr>
              <a:t>perspektyvas</a:t>
            </a:r>
            <a:r>
              <a:rPr lang="en-CA" dirty="0">
                <a:solidFill>
                  <a:schemeClr val="bg2"/>
                </a:solidFill>
              </a:rPr>
              <a:t>.</a:t>
            </a:r>
          </a:p>
          <a:p>
            <a:pPr>
              <a:buFont typeface="Wingdings" panose="05000000000000000000" pitchFamily="2" charset="2"/>
              <a:buChar char="§"/>
            </a:pPr>
            <a:r>
              <a:rPr lang="en-CA" dirty="0" err="1" smtClean="0">
                <a:solidFill>
                  <a:schemeClr val="bg2"/>
                </a:solidFill>
              </a:rPr>
              <a:t>Pažvelgti</a:t>
            </a:r>
            <a:r>
              <a:rPr lang="en-CA" dirty="0" smtClean="0">
                <a:solidFill>
                  <a:schemeClr val="bg2"/>
                </a:solidFill>
              </a:rPr>
              <a:t> į </a:t>
            </a:r>
            <a:r>
              <a:rPr lang="en-CA" dirty="0" err="1">
                <a:solidFill>
                  <a:schemeClr val="bg2"/>
                </a:solidFill>
              </a:rPr>
              <a:t>konfliktines</a:t>
            </a:r>
            <a:r>
              <a:rPr lang="en-CA" dirty="0">
                <a:solidFill>
                  <a:schemeClr val="bg2"/>
                </a:solidFill>
              </a:rPr>
              <a:t> </a:t>
            </a:r>
            <a:r>
              <a:rPr lang="en-CA" dirty="0" err="1">
                <a:solidFill>
                  <a:schemeClr val="bg2"/>
                </a:solidFill>
              </a:rPr>
              <a:t>situacijas</a:t>
            </a:r>
            <a:r>
              <a:rPr lang="en-CA" dirty="0">
                <a:solidFill>
                  <a:schemeClr val="bg2"/>
                </a:solidFill>
              </a:rPr>
              <a:t> </a:t>
            </a:r>
            <a:r>
              <a:rPr lang="en-CA" dirty="0" err="1">
                <a:solidFill>
                  <a:schemeClr val="bg2"/>
                </a:solidFill>
              </a:rPr>
              <a:t>bandydami</a:t>
            </a:r>
            <a:r>
              <a:rPr lang="en-CA" dirty="0">
                <a:solidFill>
                  <a:schemeClr val="bg2"/>
                </a:solidFill>
              </a:rPr>
              <a:t> </a:t>
            </a:r>
            <a:r>
              <a:rPr lang="en-CA" dirty="0" err="1">
                <a:solidFill>
                  <a:schemeClr val="bg2"/>
                </a:solidFill>
              </a:rPr>
              <a:t>pasijusti</a:t>
            </a:r>
            <a:r>
              <a:rPr lang="en-CA" dirty="0">
                <a:solidFill>
                  <a:schemeClr val="bg2"/>
                </a:solidFill>
              </a:rPr>
              <a:t> “</a:t>
            </a:r>
            <a:r>
              <a:rPr lang="en-CA" dirty="0" err="1">
                <a:solidFill>
                  <a:schemeClr val="bg2"/>
                </a:solidFill>
              </a:rPr>
              <a:t>kito</a:t>
            </a:r>
            <a:r>
              <a:rPr lang="en-CA" dirty="0">
                <a:solidFill>
                  <a:schemeClr val="bg2"/>
                </a:solidFill>
              </a:rPr>
              <a:t> </a:t>
            </a:r>
            <a:r>
              <a:rPr lang="en-CA" dirty="0" err="1">
                <a:solidFill>
                  <a:schemeClr val="bg2"/>
                </a:solidFill>
              </a:rPr>
              <a:t>kailyje</a:t>
            </a:r>
            <a:r>
              <a:rPr lang="en-CA" dirty="0">
                <a:solidFill>
                  <a:schemeClr val="bg2"/>
                </a:solidFill>
              </a:rPr>
              <a:t>”.</a:t>
            </a:r>
          </a:p>
          <a:p>
            <a:pPr>
              <a:buFont typeface="Wingdings" panose="05000000000000000000" pitchFamily="2" charset="2"/>
              <a:buChar char="§"/>
            </a:pPr>
            <a:endParaRPr lang="en-CA" dirty="0">
              <a:solidFill>
                <a:schemeClr val="bg2"/>
              </a:solidFill>
            </a:endParaRPr>
          </a:p>
          <a:p>
            <a:endParaRPr lang="en-CA" dirty="0">
              <a:solidFill>
                <a:schemeClr val="bg2"/>
              </a:solidFill>
            </a:endParaRPr>
          </a:p>
        </p:txBody>
      </p:sp>
    </p:spTree>
    <p:extLst>
      <p:ext uri="{BB962C8B-B14F-4D97-AF65-F5344CB8AC3E}">
        <p14:creationId xmlns:p14="http://schemas.microsoft.com/office/powerpoint/2010/main" val="251863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9803"/>
          </a:xfrm>
        </p:spPr>
        <p:style>
          <a:lnRef idx="2">
            <a:schemeClr val="accent1"/>
          </a:lnRef>
          <a:fillRef idx="1">
            <a:schemeClr val="lt1"/>
          </a:fillRef>
          <a:effectRef idx="0">
            <a:schemeClr val="accent1"/>
          </a:effectRef>
          <a:fontRef idx="minor">
            <a:schemeClr val="dk1"/>
          </a:fontRef>
        </p:style>
        <p:txBody>
          <a:bodyPr/>
          <a:lstStyle/>
          <a:p>
            <a:r>
              <a:rPr lang="en-CA" sz="3600" b="1" dirty="0"/>
              <a:t>Burnout Self-Test </a:t>
            </a:r>
            <a:r>
              <a:rPr lang="en-CA" sz="2000" dirty="0"/>
              <a:t>https://www.mindtools.com/pages/article/newTCS_08.htm</a:t>
            </a:r>
            <a:endParaRPr lang="en-CA" dirty="0"/>
          </a:p>
        </p:txBody>
      </p:sp>
      <p:sp>
        <p:nvSpPr>
          <p:cNvPr id="3" name="Content Placeholder 2"/>
          <p:cNvSpPr>
            <a:spLocks noGrp="1"/>
          </p:cNvSpPr>
          <p:nvPr>
            <p:ph idx="1"/>
          </p:nvPr>
        </p:nvSpPr>
        <p:spPr>
          <a:xfrm>
            <a:off x="129092" y="765226"/>
            <a:ext cx="12062908" cy="5716597"/>
          </a:xfrm>
        </p:spPr>
        <p:txBody>
          <a:bodyPr>
            <a:normAutofit fontScale="70000" lnSpcReduction="20000"/>
          </a:bodyPr>
          <a:lstStyle/>
          <a:p>
            <a:pPr marL="0" indent="0">
              <a:buNone/>
            </a:pPr>
            <a:r>
              <a:rPr lang="en-CA" sz="3300" dirty="0">
                <a:solidFill>
                  <a:schemeClr val="tx2">
                    <a:lumMod val="20000"/>
                    <a:lumOff val="80000"/>
                  </a:schemeClr>
                </a:solidFill>
              </a:rPr>
              <a:t>1. </a:t>
            </a:r>
            <a:r>
              <a:rPr lang="en-CA" sz="3300" dirty="0" smtClean="0">
                <a:solidFill>
                  <a:schemeClr val="tx2">
                    <a:lumMod val="20000"/>
                    <a:lumOff val="80000"/>
                  </a:schemeClr>
                </a:solidFill>
              </a:rPr>
              <a:t>I feel </a:t>
            </a:r>
            <a:r>
              <a:rPr lang="en-CA" sz="3300" dirty="0">
                <a:solidFill>
                  <a:schemeClr val="tx2">
                    <a:lumMod val="20000"/>
                    <a:lumOff val="80000"/>
                  </a:schemeClr>
                </a:solidFill>
              </a:rPr>
              <a:t>run down and drained of physical or emotional energy.</a:t>
            </a:r>
          </a:p>
          <a:p>
            <a:pPr marL="0" indent="0">
              <a:buNone/>
            </a:pPr>
            <a:r>
              <a:rPr lang="en-CA" sz="3300" b="1" dirty="0" smtClean="0">
                <a:solidFill>
                  <a:schemeClr val="tx2">
                    <a:lumMod val="20000"/>
                    <a:lumOff val="80000"/>
                  </a:schemeClr>
                </a:solidFill>
              </a:rPr>
              <a:t>2.</a:t>
            </a:r>
            <a:r>
              <a:rPr lang="en-CA" sz="3300" dirty="0">
                <a:solidFill>
                  <a:schemeClr val="tx2">
                    <a:lumMod val="20000"/>
                    <a:lumOff val="80000"/>
                  </a:schemeClr>
                </a:solidFill>
              </a:rPr>
              <a:t> </a:t>
            </a:r>
            <a:r>
              <a:rPr lang="en-CA" sz="3300" dirty="0" smtClean="0">
                <a:solidFill>
                  <a:schemeClr val="tx2">
                    <a:lumMod val="20000"/>
                    <a:lumOff val="80000"/>
                  </a:schemeClr>
                </a:solidFill>
              </a:rPr>
              <a:t>I have </a:t>
            </a:r>
            <a:r>
              <a:rPr lang="en-CA" sz="3300" dirty="0">
                <a:solidFill>
                  <a:schemeClr val="tx2">
                    <a:lumMod val="20000"/>
                    <a:lumOff val="80000"/>
                  </a:schemeClr>
                </a:solidFill>
              </a:rPr>
              <a:t>negative thoughts about my job.</a:t>
            </a:r>
          </a:p>
          <a:p>
            <a:pPr marL="0" indent="0">
              <a:buNone/>
            </a:pPr>
            <a:r>
              <a:rPr lang="en-CA" sz="3300" b="1" dirty="0">
                <a:solidFill>
                  <a:schemeClr val="tx2">
                    <a:lumMod val="20000"/>
                    <a:lumOff val="80000"/>
                  </a:schemeClr>
                </a:solidFill>
              </a:rPr>
              <a:t>3. </a:t>
            </a:r>
            <a:r>
              <a:rPr lang="en-CA" sz="3300" dirty="0">
                <a:solidFill>
                  <a:schemeClr val="tx2">
                    <a:lumMod val="20000"/>
                    <a:lumOff val="80000"/>
                  </a:schemeClr>
                </a:solidFill>
              </a:rPr>
              <a:t>I am harder and less sympathetic with people than perhaps they deserve. </a:t>
            </a:r>
          </a:p>
          <a:p>
            <a:pPr marL="0" indent="0">
              <a:buNone/>
            </a:pPr>
            <a:r>
              <a:rPr lang="en-CA" sz="3300" dirty="0">
                <a:solidFill>
                  <a:schemeClr val="tx2">
                    <a:lumMod val="20000"/>
                    <a:lumOff val="80000"/>
                  </a:schemeClr>
                </a:solidFill>
              </a:rPr>
              <a:t>4. I am easily irritated by small problems, or by my co-workers and team.</a:t>
            </a:r>
          </a:p>
          <a:p>
            <a:pPr marL="0" indent="0">
              <a:buNone/>
            </a:pPr>
            <a:r>
              <a:rPr lang="en-CA" sz="3300" dirty="0">
                <a:solidFill>
                  <a:schemeClr val="tx2">
                    <a:lumMod val="20000"/>
                    <a:lumOff val="80000"/>
                  </a:schemeClr>
                </a:solidFill>
              </a:rPr>
              <a:t>5. I feel misunderstood or unappreciated by my co-workers.</a:t>
            </a:r>
          </a:p>
          <a:p>
            <a:pPr marL="0" indent="0">
              <a:buNone/>
            </a:pPr>
            <a:r>
              <a:rPr lang="en-CA" sz="3300" dirty="0">
                <a:solidFill>
                  <a:schemeClr val="tx2">
                    <a:lumMod val="20000"/>
                    <a:lumOff val="80000"/>
                  </a:schemeClr>
                </a:solidFill>
              </a:rPr>
              <a:t>6. I feel that I have no one to talk to. </a:t>
            </a:r>
          </a:p>
          <a:p>
            <a:pPr marL="0" indent="0">
              <a:buNone/>
            </a:pPr>
            <a:r>
              <a:rPr lang="en-CA" sz="3300" b="1" dirty="0">
                <a:solidFill>
                  <a:schemeClr val="tx2">
                    <a:lumMod val="20000"/>
                    <a:lumOff val="80000"/>
                  </a:schemeClr>
                </a:solidFill>
              </a:rPr>
              <a:t>7. </a:t>
            </a:r>
            <a:r>
              <a:rPr lang="en-CA" sz="3300" dirty="0">
                <a:solidFill>
                  <a:schemeClr val="tx2">
                    <a:lumMod val="20000"/>
                    <a:lumOff val="80000"/>
                  </a:schemeClr>
                </a:solidFill>
              </a:rPr>
              <a:t>I feel that I am achieving less than I should.</a:t>
            </a:r>
          </a:p>
          <a:p>
            <a:pPr marL="0" indent="0">
              <a:buNone/>
            </a:pPr>
            <a:r>
              <a:rPr lang="en-CA" sz="3300" b="1" dirty="0">
                <a:solidFill>
                  <a:schemeClr val="tx2">
                    <a:lumMod val="20000"/>
                    <a:lumOff val="80000"/>
                  </a:schemeClr>
                </a:solidFill>
              </a:rPr>
              <a:t>8. </a:t>
            </a:r>
            <a:r>
              <a:rPr lang="en-CA" sz="3300" dirty="0">
                <a:solidFill>
                  <a:schemeClr val="tx2">
                    <a:lumMod val="20000"/>
                    <a:lumOff val="80000"/>
                  </a:schemeClr>
                </a:solidFill>
              </a:rPr>
              <a:t>I feel under an unpleasant level of pressure to succeed.</a:t>
            </a:r>
          </a:p>
          <a:p>
            <a:pPr marL="0" indent="0">
              <a:buNone/>
            </a:pPr>
            <a:r>
              <a:rPr lang="en-CA" sz="3300" b="1" dirty="0" smtClean="0">
                <a:solidFill>
                  <a:schemeClr val="tx2">
                    <a:lumMod val="20000"/>
                    <a:lumOff val="80000"/>
                  </a:schemeClr>
                </a:solidFill>
              </a:rPr>
              <a:t>9. </a:t>
            </a:r>
            <a:r>
              <a:rPr lang="en-CA" sz="3300" dirty="0">
                <a:solidFill>
                  <a:schemeClr val="tx2">
                    <a:lumMod val="20000"/>
                    <a:lumOff val="80000"/>
                  </a:schemeClr>
                </a:solidFill>
              </a:rPr>
              <a:t>I feel that I am not getting what I want out of my job.</a:t>
            </a:r>
          </a:p>
          <a:p>
            <a:pPr marL="0" indent="0">
              <a:buNone/>
            </a:pPr>
            <a:r>
              <a:rPr lang="en-CA" sz="3300" b="1" dirty="0" smtClean="0">
                <a:solidFill>
                  <a:schemeClr val="tx2">
                    <a:lumMod val="20000"/>
                    <a:lumOff val="80000"/>
                  </a:schemeClr>
                </a:solidFill>
              </a:rPr>
              <a:t>10. </a:t>
            </a:r>
            <a:r>
              <a:rPr lang="en-CA" sz="3300" dirty="0">
                <a:solidFill>
                  <a:schemeClr val="tx2">
                    <a:lumMod val="20000"/>
                    <a:lumOff val="80000"/>
                  </a:schemeClr>
                </a:solidFill>
              </a:rPr>
              <a:t>I feel that I am in the wrong organization or the wrong profession.</a:t>
            </a:r>
          </a:p>
          <a:p>
            <a:pPr marL="0" indent="0">
              <a:buNone/>
            </a:pPr>
            <a:r>
              <a:rPr lang="en-CA" sz="3300" b="1" dirty="0" smtClean="0">
                <a:solidFill>
                  <a:schemeClr val="tx2">
                    <a:lumMod val="20000"/>
                    <a:lumOff val="80000"/>
                  </a:schemeClr>
                </a:solidFill>
              </a:rPr>
              <a:t>11. </a:t>
            </a:r>
            <a:r>
              <a:rPr lang="en-CA" sz="3300" dirty="0">
                <a:solidFill>
                  <a:schemeClr val="tx2">
                    <a:lumMod val="20000"/>
                    <a:lumOff val="80000"/>
                  </a:schemeClr>
                </a:solidFill>
              </a:rPr>
              <a:t>I am frustrated with parts of my job.</a:t>
            </a:r>
          </a:p>
          <a:p>
            <a:pPr marL="0" indent="0">
              <a:buNone/>
            </a:pPr>
            <a:r>
              <a:rPr lang="en-CA" sz="3300" b="1" dirty="0" smtClean="0">
                <a:solidFill>
                  <a:schemeClr val="tx2">
                    <a:lumMod val="20000"/>
                    <a:lumOff val="80000"/>
                  </a:schemeClr>
                </a:solidFill>
              </a:rPr>
              <a:t>12. </a:t>
            </a:r>
            <a:r>
              <a:rPr lang="en-CA" sz="3300" dirty="0">
                <a:solidFill>
                  <a:schemeClr val="tx2">
                    <a:lumMod val="20000"/>
                    <a:lumOff val="80000"/>
                  </a:schemeClr>
                </a:solidFill>
              </a:rPr>
              <a:t>I feel that organization politics/bureaucracy frustrate my ability to do a good job.</a:t>
            </a:r>
          </a:p>
          <a:p>
            <a:pPr marL="0" indent="0">
              <a:buNone/>
            </a:pPr>
            <a:r>
              <a:rPr lang="en-CA" sz="3300" b="1" dirty="0">
                <a:solidFill>
                  <a:schemeClr val="tx2">
                    <a:lumMod val="20000"/>
                    <a:lumOff val="80000"/>
                  </a:schemeClr>
                </a:solidFill>
              </a:rPr>
              <a:t>13. </a:t>
            </a:r>
            <a:r>
              <a:rPr lang="en-CA" sz="3300" dirty="0">
                <a:solidFill>
                  <a:schemeClr val="tx2">
                    <a:lumMod val="20000"/>
                    <a:lumOff val="80000"/>
                  </a:schemeClr>
                </a:solidFill>
              </a:rPr>
              <a:t>I feel that there is more work to do than I practically have the ability to do.</a:t>
            </a:r>
          </a:p>
          <a:p>
            <a:pPr marL="0" indent="0">
              <a:buNone/>
            </a:pPr>
            <a:r>
              <a:rPr lang="en-CA" sz="3300" dirty="0">
                <a:solidFill>
                  <a:schemeClr val="tx2">
                    <a:lumMod val="20000"/>
                    <a:lumOff val="80000"/>
                  </a:schemeClr>
                </a:solidFill>
              </a:rPr>
              <a:t>14. I feel that I do not have time to do things that are important to doing a good quality job.</a:t>
            </a:r>
          </a:p>
          <a:p>
            <a:pPr marL="0" indent="0">
              <a:buNone/>
            </a:pPr>
            <a:r>
              <a:rPr lang="en-CA" sz="3300" b="1" dirty="0">
                <a:solidFill>
                  <a:schemeClr val="tx2">
                    <a:lumMod val="20000"/>
                    <a:lumOff val="80000"/>
                  </a:schemeClr>
                </a:solidFill>
              </a:rPr>
              <a:t>15 </a:t>
            </a:r>
            <a:r>
              <a:rPr lang="en-CA" sz="3300" dirty="0">
                <a:solidFill>
                  <a:schemeClr val="tx2">
                    <a:lumMod val="20000"/>
                    <a:lumOff val="80000"/>
                  </a:schemeClr>
                </a:solidFill>
              </a:rPr>
              <a:t>I find that I do not have time to plan as much as I would like to</a:t>
            </a:r>
            <a:r>
              <a:rPr lang="en-CA" sz="3300" dirty="0" smtClean="0">
                <a:solidFill>
                  <a:schemeClr val="tx2">
                    <a:lumMod val="20000"/>
                    <a:lumOff val="80000"/>
                  </a:schemeClr>
                </a:solidFill>
              </a:rPr>
              <a:t>. </a:t>
            </a:r>
            <a:endParaRPr lang="en-CA" sz="2600" dirty="0"/>
          </a:p>
        </p:txBody>
      </p:sp>
      <p:sp>
        <p:nvSpPr>
          <p:cNvPr id="4" name="Rectangle 3"/>
          <p:cNvSpPr/>
          <p:nvPr/>
        </p:nvSpPr>
        <p:spPr>
          <a:xfrm>
            <a:off x="0" y="6396335"/>
            <a:ext cx="1219200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CA" sz="2400" dirty="0">
                <a:solidFill>
                  <a:schemeClr val="tx1"/>
                </a:solidFill>
              </a:rPr>
              <a:t>ANSWERS: Not at all (1), rarely (2), sometimes (3), often (4), very often (5)</a:t>
            </a:r>
          </a:p>
        </p:txBody>
      </p:sp>
    </p:spTree>
    <p:extLst>
      <p:ext uri="{BB962C8B-B14F-4D97-AF65-F5344CB8AC3E}">
        <p14:creationId xmlns:p14="http://schemas.microsoft.com/office/powerpoint/2010/main" val="396610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69455" y="365125"/>
            <a:ext cx="9316805" cy="854075"/>
          </a:xfrm>
        </p:spPr>
        <p:txBody>
          <a:bodyPr>
            <a:normAutofit fontScale="90000"/>
          </a:bodyPr>
          <a:lstStyle/>
          <a:p>
            <a:pPr>
              <a:lnSpc>
                <a:spcPct val="200000"/>
              </a:lnSpc>
            </a:pPr>
            <a:r>
              <a:rPr lang="en-CA" dirty="0" err="1">
                <a:solidFill>
                  <a:schemeClr val="tx2">
                    <a:lumMod val="20000"/>
                    <a:lumOff val="80000"/>
                  </a:schemeClr>
                </a:solidFill>
              </a:rPr>
              <a:t>Odontologija</a:t>
            </a:r>
            <a:r>
              <a:rPr lang="en-CA" dirty="0">
                <a:solidFill>
                  <a:schemeClr val="tx2">
                    <a:lumMod val="20000"/>
                    <a:lumOff val="80000"/>
                  </a:schemeClr>
                </a:solidFill>
              </a:rPr>
              <a:t> – tai </a:t>
            </a:r>
            <a:r>
              <a:rPr lang="en-CA" dirty="0" err="1">
                <a:solidFill>
                  <a:schemeClr val="tx2">
                    <a:lumMod val="20000"/>
                    <a:lumOff val="80000"/>
                  </a:schemeClr>
                </a:solidFill>
              </a:rPr>
              <a:t>socialinis</a:t>
            </a:r>
            <a:r>
              <a:rPr lang="en-CA" dirty="0">
                <a:solidFill>
                  <a:schemeClr val="tx2">
                    <a:lumMod val="20000"/>
                    <a:lumOff val="80000"/>
                  </a:schemeClr>
                </a:solidFill>
              </a:rPr>
              <a:t> </a:t>
            </a:r>
            <a:r>
              <a:rPr lang="en-CA" dirty="0" err="1" smtClean="0">
                <a:solidFill>
                  <a:schemeClr val="tx2">
                    <a:lumMod val="20000"/>
                    <a:lumOff val="80000"/>
                  </a:schemeClr>
                </a:solidFill>
              </a:rPr>
              <a:t>įsipareigojimas</a:t>
            </a:r>
            <a:endParaRPr lang="en-CA" dirty="0">
              <a:solidFill>
                <a:schemeClr val="tx2">
                  <a:lumMod val="20000"/>
                  <a:lumOff val="80000"/>
                </a:schemeClr>
              </a:solidFill>
            </a:endParaRPr>
          </a:p>
        </p:txBody>
      </p:sp>
      <p:sp>
        <p:nvSpPr>
          <p:cNvPr id="3" name="Content Placeholder 2"/>
          <p:cNvSpPr>
            <a:spLocks noGrp="1"/>
          </p:cNvSpPr>
          <p:nvPr>
            <p:ph idx="1"/>
          </p:nvPr>
        </p:nvSpPr>
        <p:spPr>
          <a:xfrm>
            <a:off x="698863" y="1378165"/>
            <a:ext cx="10515600" cy="4351338"/>
          </a:xfrm>
        </p:spPr>
        <p:txBody>
          <a:bodyPr>
            <a:normAutofit/>
          </a:bodyPr>
          <a:lstStyle/>
          <a:p>
            <a:pPr>
              <a:lnSpc>
                <a:spcPct val="150000"/>
              </a:lnSpc>
            </a:pPr>
            <a:r>
              <a:rPr lang="en-CA" dirty="0" err="1">
                <a:solidFill>
                  <a:schemeClr val="bg2"/>
                </a:solidFill>
              </a:rPr>
              <a:t>Odontologijos</a:t>
            </a:r>
            <a:r>
              <a:rPr lang="en-CA" dirty="0">
                <a:solidFill>
                  <a:schemeClr val="bg2"/>
                </a:solidFill>
              </a:rPr>
              <a:t> </a:t>
            </a:r>
            <a:r>
              <a:rPr lang="en-CA" dirty="0" err="1">
                <a:solidFill>
                  <a:schemeClr val="bg2"/>
                </a:solidFill>
              </a:rPr>
              <a:t>profesija</a:t>
            </a:r>
            <a:r>
              <a:rPr lang="en-CA" dirty="0">
                <a:solidFill>
                  <a:schemeClr val="bg2"/>
                </a:solidFill>
              </a:rPr>
              <a:t> </a:t>
            </a:r>
            <a:r>
              <a:rPr lang="en-CA" dirty="0" err="1">
                <a:solidFill>
                  <a:schemeClr val="bg2"/>
                </a:solidFill>
              </a:rPr>
              <a:t>yra</a:t>
            </a:r>
            <a:r>
              <a:rPr lang="en-CA" dirty="0">
                <a:solidFill>
                  <a:schemeClr val="bg2"/>
                </a:solidFill>
              </a:rPr>
              <a:t> </a:t>
            </a:r>
            <a:r>
              <a:rPr lang="en-CA" dirty="0" err="1">
                <a:solidFill>
                  <a:schemeClr val="bg2"/>
                </a:solidFill>
              </a:rPr>
              <a:t>paremta</a:t>
            </a:r>
            <a:r>
              <a:rPr lang="en-CA" dirty="0">
                <a:solidFill>
                  <a:schemeClr val="bg2"/>
                </a:solidFill>
              </a:rPr>
              <a:t> </a:t>
            </a:r>
            <a:r>
              <a:rPr lang="en-CA" dirty="0" err="1">
                <a:solidFill>
                  <a:schemeClr val="bg2"/>
                </a:solidFill>
              </a:rPr>
              <a:t>visuomenės</a:t>
            </a:r>
            <a:r>
              <a:rPr lang="en-CA" dirty="0">
                <a:solidFill>
                  <a:schemeClr val="bg2"/>
                </a:solidFill>
              </a:rPr>
              <a:t> </a:t>
            </a:r>
            <a:r>
              <a:rPr lang="en-CA" dirty="0" err="1">
                <a:solidFill>
                  <a:schemeClr val="bg2"/>
                </a:solidFill>
              </a:rPr>
              <a:t>poreikiu</a:t>
            </a:r>
            <a:r>
              <a:rPr lang="en-CA" dirty="0">
                <a:solidFill>
                  <a:schemeClr val="bg2"/>
                </a:solidFill>
              </a:rPr>
              <a:t> </a:t>
            </a:r>
            <a:r>
              <a:rPr lang="en-CA" dirty="0" err="1">
                <a:solidFill>
                  <a:schemeClr val="bg2"/>
                </a:solidFill>
              </a:rPr>
              <a:t>palengvinti</a:t>
            </a:r>
            <a:r>
              <a:rPr lang="en-CA" dirty="0">
                <a:solidFill>
                  <a:schemeClr val="bg2"/>
                </a:solidFill>
              </a:rPr>
              <a:t> </a:t>
            </a:r>
            <a:r>
              <a:rPr lang="en-CA" dirty="0" err="1">
                <a:solidFill>
                  <a:schemeClr val="bg2"/>
                </a:solidFill>
              </a:rPr>
              <a:t>su</a:t>
            </a:r>
            <a:r>
              <a:rPr lang="en-CA" dirty="0">
                <a:solidFill>
                  <a:schemeClr val="bg2"/>
                </a:solidFill>
              </a:rPr>
              <a:t> </a:t>
            </a:r>
            <a:r>
              <a:rPr lang="en-CA" dirty="0" err="1">
                <a:solidFill>
                  <a:schemeClr val="bg2"/>
                </a:solidFill>
              </a:rPr>
              <a:t>burnos</a:t>
            </a:r>
            <a:r>
              <a:rPr lang="en-CA" dirty="0">
                <a:solidFill>
                  <a:schemeClr val="bg2"/>
                </a:solidFill>
              </a:rPr>
              <a:t> </a:t>
            </a:r>
            <a:r>
              <a:rPr lang="en-CA" dirty="0" err="1">
                <a:solidFill>
                  <a:schemeClr val="bg2"/>
                </a:solidFill>
              </a:rPr>
              <a:t>ligomis</a:t>
            </a:r>
            <a:r>
              <a:rPr lang="en-CA" dirty="0">
                <a:solidFill>
                  <a:schemeClr val="bg2"/>
                </a:solidFill>
              </a:rPr>
              <a:t> </a:t>
            </a:r>
            <a:r>
              <a:rPr lang="en-CA" dirty="0" err="1">
                <a:solidFill>
                  <a:schemeClr val="bg2"/>
                </a:solidFill>
              </a:rPr>
              <a:t>susijusias</a:t>
            </a:r>
            <a:r>
              <a:rPr lang="en-CA" dirty="0">
                <a:solidFill>
                  <a:schemeClr val="bg2"/>
                </a:solidFill>
              </a:rPr>
              <a:t> </a:t>
            </a:r>
            <a:r>
              <a:rPr lang="en-CA" dirty="0" err="1">
                <a:solidFill>
                  <a:schemeClr val="bg2"/>
                </a:solidFill>
              </a:rPr>
              <a:t>kančias</a:t>
            </a:r>
            <a:r>
              <a:rPr lang="en-CA" dirty="0">
                <a:solidFill>
                  <a:schemeClr val="bg2"/>
                </a:solidFill>
              </a:rPr>
              <a:t>.</a:t>
            </a:r>
          </a:p>
          <a:p>
            <a:pPr>
              <a:lnSpc>
                <a:spcPct val="150000"/>
              </a:lnSpc>
            </a:pPr>
            <a:r>
              <a:rPr lang="en-CA" dirty="0" err="1">
                <a:solidFill>
                  <a:schemeClr val="bg2"/>
                </a:solidFill>
              </a:rPr>
              <a:t>Mainais</a:t>
            </a:r>
            <a:r>
              <a:rPr lang="en-CA" dirty="0">
                <a:solidFill>
                  <a:schemeClr val="bg2"/>
                </a:solidFill>
              </a:rPr>
              <a:t> į tai, </a:t>
            </a:r>
            <a:r>
              <a:rPr lang="en-CA" dirty="0" err="1" smtClean="0">
                <a:solidFill>
                  <a:schemeClr val="bg2"/>
                </a:solidFill>
              </a:rPr>
              <a:t>visuomen</a:t>
            </a:r>
            <a:r>
              <a:rPr lang="lt-LT" dirty="0" smtClean="0">
                <a:solidFill>
                  <a:schemeClr val="bg2"/>
                </a:solidFill>
              </a:rPr>
              <a:t>ė</a:t>
            </a:r>
            <a:r>
              <a:rPr lang="en-CA" dirty="0" smtClean="0">
                <a:solidFill>
                  <a:schemeClr val="bg2"/>
                </a:solidFill>
              </a:rPr>
              <a:t> </a:t>
            </a:r>
            <a:r>
              <a:rPr lang="en-CA" dirty="0" err="1" smtClean="0">
                <a:solidFill>
                  <a:schemeClr val="bg2"/>
                </a:solidFill>
              </a:rPr>
              <a:t>odontologo</a:t>
            </a:r>
            <a:r>
              <a:rPr lang="en-CA" dirty="0" smtClean="0">
                <a:solidFill>
                  <a:schemeClr val="bg2"/>
                </a:solidFill>
              </a:rPr>
              <a:t> </a:t>
            </a:r>
            <a:r>
              <a:rPr lang="en-CA" dirty="0" err="1">
                <a:solidFill>
                  <a:schemeClr val="bg2"/>
                </a:solidFill>
              </a:rPr>
              <a:t>profesijai</a:t>
            </a:r>
            <a:r>
              <a:rPr lang="en-CA" dirty="0">
                <a:solidFill>
                  <a:schemeClr val="bg2"/>
                </a:solidFill>
              </a:rPr>
              <a:t> </a:t>
            </a:r>
            <a:r>
              <a:rPr lang="en-CA" dirty="0" err="1" smtClean="0">
                <a:solidFill>
                  <a:schemeClr val="bg2"/>
                </a:solidFill>
              </a:rPr>
              <a:t>priskiria</a:t>
            </a:r>
            <a:r>
              <a:rPr lang="en-CA" dirty="0" smtClean="0">
                <a:solidFill>
                  <a:schemeClr val="bg2"/>
                </a:solidFill>
              </a:rPr>
              <a:t> </a:t>
            </a:r>
            <a:r>
              <a:rPr lang="en-CA" dirty="0" err="1" smtClean="0">
                <a:solidFill>
                  <a:schemeClr val="bg2"/>
                </a:solidFill>
              </a:rPr>
              <a:t>aukštesnį</a:t>
            </a:r>
            <a:r>
              <a:rPr lang="en-CA" dirty="0" smtClean="0">
                <a:solidFill>
                  <a:schemeClr val="bg2"/>
                </a:solidFill>
              </a:rPr>
              <a:t> </a:t>
            </a:r>
            <a:r>
              <a:rPr lang="en-CA" dirty="0" err="1" smtClean="0">
                <a:solidFill>
                  <a:schemeClr val="bg2"/>
                </a:solidFill>
              </a:rPr>
              <a:t>socialinį</a:t>
            </a:r>
            <a:r>
              <a:rPr lang="en-CA" dirty="0" smtClean="0">
                <a:solidFill>
                  <a:schemeClr val="bg2"/>
                </a:solidFill>
              </a:rPr>
              <a:t> </a:t>
            </a:r>
            <a:r>
              <a:rPr lang="en-CA" dirty="0" err="1" smtClean="0">
                <a:solidFill>
                  <a:schemeClr val="bg2"/>
                </a:solidFill>
              </a:rPr>
              <a:t>statusą</a:t>
            </a:r>
            <a:r>
              <a:rPr lang="en-CA" dirty="0" smtClean="0">
                <a:solidFill>
                  <a:schemeClr val="bg2"/>
                </a:solidFill>
              </a:rPr>
              <a:t>, </a:t>
            </a:r>
            <a:r>
              <a:rPr lang="en-CA" dirty="0" err="1" smtClean="0">
                <a:solidFill>
                  <a:schemeClr val="bg2"/>
                </a:solidFill>
              </a:rPr>
              <a:t>geras</a:t>
            </a:r>
            <a:r>
              <a:rPr lang="en-CA" dirty="0" smtClean="0">
                <a:solidFill>
                  <a:schemeClr val="bg2"/>
                </a:solidFill>
              </a:rPr>
              <a:t> pajamas </a:t>
            </a:r>
            <a:r>
              <a:rPr lang="en-CA" dirty="0" err="1">
                <a:solidFill>
                  <a:schemeClr val="bg2"/>
                </a:solidFill>
              </a:rPr>
              <a:t>ir</a:t>
            </a:r>
            <a:r>
              <a:rPr lang="en-CA" dirty="0">
                <a:solidFill>
                  <a:schemeClr val="bg2"/>
                </a:solidFill>
              </a:rPr>
              <a:t> </a:t>
            </a:r>
            <a:r>
              <a:rPr lang="en-CA" dirty="0" err="1" smtClean="0">
                <a:solidFill>
                  <a:schemeClr val="bg2"/>
                </a:solidFill>
              </a:rPr>
              <a:t>odontologin</a:t>
            </a:r>
            <a:r>
              <a:rPr lang="lt-LT" dirty="0" smtClean="0">
                <a:solidFill>
                  <a:schemeClr val="bg2"/>
                </a:solidFill>
              </a:rPr>
              <a:t>ė</a:t>
            </a:r>
            <a:r>
              <a:rPr lang="en-CA" dirty="0" smtClean="0">
                <a:solidFill>
                  <a:schemeClr val="bg2"/>
                </a:solidFill>
              </a:rPr>
              <a:t>s </a:t>
            </a:r>
            <a:r>
              <a:rPr lang="en-CA" dirty="0" err="1" smtClean="0">
                <a:solidFill>
                  <a:schemeClr val="bg2"/>
                </a:solidFill>
              </a:rPr>
              <a:t>praktikos</a:t>
            </a:r>
            <a:r>
              <a:rPr lang="en-CA" dirty="0" smtClean="0">
                <a:solidFill>
                  <a:schemeClr val="bg2"/>
                </a:solidFill>
              </a:rPr>
              <a:t> </a:t>
            </a:r>
            <a:r>
              <a:rPr lang="en-CA" dirty="0" err="1" smtClean="0">
                <a:solidFill>
                  <a:schemeClr val="bg2"/>
                </a:solidFill>
              </a:rPr>
              <a:t>apsaugą</a:t>
            </a:r>
            <a:r>
              <a:rPr lang="en-CA" dirty="0" smtClean="0">
                <a:solidFill>
                  <a:schemeClr val="bg2"/>
                </a:solidFill>
              </a:rPr>
              <a:t>. </a:t>
            </a:r>
            <a:endParaRPr lang="en-CA" dirty="0">
              <a:solidFill>
                <a:schemeClr val="bg2"/>
              </a:solidFill>
            </a:endParaRPr>
          </a:p>
          <a:p>
            <a:pPr>
              <a:lnSpc>
                <a:spcPct val="150000"/>
              </a:lnSpc>
            </a:pPr>
            <a:r>
              <a:rPr lang="en-CA" dirty="0" err="1">
                <a:solidFill>
                  <a:schemeClr val="bg2"/>
                </a:solidFill>
              </a:rPr>
              <a:t>Svarbi</a:t>
            </a:r>
            <a:r>
              <a:rPr lang="en-CA" dirty="0">
                <a:solidFill>
                  <a:schemeClr val="bg2"/>
                </a:solidFill>
              </a:rPr>
              <a:t> </a:t>
            </a:r>
            <a:r>
              <a:rPr lang="en-CA" dirty="0" err="1">
                <a:solidFill>
                  <a:schemeClr val="bg2"/>
                </a:solidFill>
              </a:rPr>
              <a:t>šio</a:t>
            </a:r>
            <a:r>
              <a:rPr lang="en-CA" dirty="0">
                <a:solidFill>
                  <a:schemeClr val="bg2"/>
                </a:solidFill>
              </a:rPr>
              <a:t> </a:t>
            </a:r>
            <a:r>
              <a:rPr lang="en-CA" dirty="0" err="1">
                <a:solidFill>
                  <a:schemeClr val="bg2"/>
                </a:solidFill>
              </a:rPr>
              <a:t>susitarimo</a:t>
            </a:r>
            <a:r>
              <a:rPr lang="en-CA" dirty="0">
                <a:solidFill>
                  <a:schemeClr val="bg2"/>
                </a:solidFill>
              </a:rPr>
              <a:t> </a:t>
            </a:r>
            <a:r>
              <a:rPr lang="en-CA" dirty="0" err="1">
                <a:solidFill>
                  <a:schemeClr val="bg2"/>
                </a:solidFill>
              </a:rPr>
              <a:t>dalis</a:t>
            </a:r>
            <a:r>
              <a:rPr lang="en-CA" dirty="0">
                <a:solidFill>
                  <a:schemeClr val="bg2"/>
                </a:solidFill>
              </a:rPr>
              <a:t> </a:t>
            </a:r>
            <a:r>
              <a:rPr lang="en-CA" dirty="0" err="1">
                <a:solidFill>
                  <a:schemeClr val="bg2"/>
                </a:solidFill>
              </a:rPr>
              <a:t>yra</a:t>
            </a:r>
            <a:r>
              <a:rPr lang="en-CA" dirty="0">
                <a:solidFill>
                  <a:schemeClr val="bg2"/>
                </a:solidFill>
              </a:rPr>
              <a:t> </a:t>
            </a:r>
            <a:r>
              <a:rPr lang="en-CA" dirty="0" err="1" smtClean="0">
                <a:solidFill>
                  <a:schemeClr val="bg2"/>
                </a:solidFill>
              </a:rPr>
              <a:t>abipusis</a:t>
            </a:r>
            <a:r>
              <a:rPr lang="en-CA" dirty="0" smtClean="0">
                <a:solidFill>
                  <a:schemeClr val="bg2"/>
                </a:solidFill>
              </a:rPr>
              <a:t> </a:t>
            </a:r>
            <a:r>
              <a:rPr lang="en-CA" dirty="0" err="1" smtClean="0">
                <a:solidFill>
                  <a:schemeClr val="bg2"/>
                </a:solidFill>
              </a:rPr>
              <a:t>pasitikėjimas</a:t>
            </a:r>
            <a:r>
              <a:rPr lang="en-CA" dirty="0" smtClean="0">
                <a:solidFill>
                  <a:schemeClr val="bg2"/>
                </a:solidFill>
              </a:rPr>
              <a:t> </a:t>
            </a:r>
            <a:r>
              <a:rPr lang="en-CA" dirty="0" err="1" smtClean="0">
                <a:solidFill>
                  <a:schemeClr val="bg2"/>
                </a:solidFill>
              </a:rPr>
              <a:t>ir</a:t>
            </a:r>
            <a:r>
              <a:rPr lang="en-CA" dirty="0" smtClean="0">
                <a:solidFill>
                  <a:schemeClr val="bg2"/>
                </a:solidFill>
              </a:rPr>
              <a:t> </a:t>
            </a:r>
            <a:r>
              <a:rPr lang="en-CA" dirty="0" err="1" smtClean="0">
                <a:solidFill>
                  <a:schemeClr val="bg2"/>
                </a:solidFill>
              </a:rPr>
              <a:t>leidimas</a:t>
            </a:r>
            <a:r>
              <a:rPr lang="en-CA" dirty="0" smtClean="0">
                <a:solidFill>
                  <a:schemeClr val="bg2"/>
                </a:solidFill>
              </a:rPr>
              <a:t> </a:t>
            </a:r>
            <a:r>
              <a:rPr lang="en-CA" dirty="0" err="1" smtClean="0">
                <a:solidFill>
                  <a:schemeClr val="bg2"/>
                </a:solidFill>
              </a:rPr>
              <a:t>odontologijos</a:t>
            </a:r>
            <a:r>
              <a:rPr lang="en-CA" dirty="0" smtClean="0">
                <a:solidFill>
                  <a:schemeClr val="bg2"/>
                </a:solidFill>
              </a:rPr>
              <a:t> </a:t>
            </a:r>
            <a:r>
              <a:rPr lang="en-CA" dirty="0" err="1" smtClean="0">
                <a:solidFill>
                  <a:schemeClr val="bg2"/>
                </a:solidFill>
              </a:rPr>
              <a:t>profesijai</a:t>
            </a:r>
            <a:r>
              <a:rPr lang="en-CA" dirty="0" smtClean="0">
                <a:solidFill>
                  <a:schemeClr val="bg2"/>
                </a:solidFill>
              </a:rPr>
              <a:t> </a:t>
            </a:r>
            <a:r>
              <a:rPr lang="en-CA" dirty="0" err="1" smtClean="0">
                <a:solidFill>
                  <a:schemeClr val="bg2"/>
                </a:solidFill>
              </a:rPr>
              <a:t>veikti</a:t>
            </a:r>
            <a:r>
              <a:rPr lang="en-CA" dirty="0" smtClean="0">
                <a:solidFill>
                  <a:schemeClr val="bg2"/>
                </a:solidFill>
              </a:rPr>
              <a:t> </a:t>
            </a:r>
            <a:r>
              <a:rPr lang="en-CA" u="sng" dirty="0" err="1">
                <a:solidFill>
                  <a:schemeClr val="bg2"/>
                </a:solidFill>
              </a:rPr>
              <a:t>savireguliacijos</a:t>
            </a:r>
            <a:r>
              <a:rPr lang="en-CA" u="sng" dirty="0">
                <a:solidFill>
                  <a:schemeClr val="bg2"/>
                </a:solidFill>
              </a:rPr>
              <a:t> </a:t>
            </a:r>
            <a:r>
              <a:rPr lang="en-CA" u="sng" dirty="0" err="1" smtClean="0">
                <a:solidFill>
                  <a:schemeClr val="bg2"/>
                </a:solidFill>
              </a:rPr>
              <a:t>pagrindu</a:t>
            </a:r>
            <a:r>
              <a:rPr lang="en-CA" dirty="0" smtClean="0">
                <a:solidFill>
                  <a:schemeClr val="bg2"/>
                </a:solidFill>
              </a:rPr>
              <a:t>.</a:t>
            </a:r>
            <a:endParaRPr lang="en-CA" dirty="0">
              <a:solidFill>
                <a:schemeClr val="bg2"/>
              </a:solidFill>
            </a:endParaRPr>
          </a:p>
        </p:txBody>
      </p:sp>
      <p:sp>
        <p:nvSpPr>
          <p:cNvPr id="4" name="TextBox 3"/>
          <p:cNvSpPr txBox="1"/>
          <p:nvPr/>
        </p:nvSpPr>
        <p:spPr>
          <a:xfrm>
            <a:off x="874983" y="6273244"/>
            <a:ext cx="10163360" cy="369332"/>
          </a:xfrm>
          <a:prstGeom prst="rect">
            <a:avLst/>
          </a:prstGeom>
          <a:noFill/>
        </p:spPr>
        <p:txBody>
          <a:bodyPr wrap="none" rtlCol="0">
            <a:spAutoFit/>
          </a:bodyPr>
          <a:lstStyle/>
          <a:p>
            <a:r>
              <a:rPr lang="en-CA" i="1" dirty="0">
                <a:solidFill>
                  <a:schemeClr val="bg2"/>
                </a:solidFill>
              </a:rPr>
              <a:t>Holden ACL. Self-regulation of dentistry and the social contract. British Dental Journal. 2016; 221: 449-451. </a:t>
            </a:r>
          </a:p>
        </p:txBody>
      </p:sp>
      <p:pic>
        <p:nvPicPr>
          <p:cNvPr id="5" name="Picture 4"/>
          <p:cNvPicPr>
            <a:picLocks noChangeAspect="1"/>
          </p:cNvPicPr>
          <p:nvPr/>
        </p:nvPicPr>
        <p:blipFill>
          <a:blip r:embed="rId2"/>
          <a:stretch>
            <a:fillRect/>
          </a:stretch>
        </p:blipFill>
        <p:spPr>
          <a:xfrm>
            <a:off x="9577137" y="193730"/>
            <a:ext cx="2119263" cy="1412842"/>
          </a:xfrm>
          <a:prstGeom prst="rect">
            <a:avLst/>
          </a:prstGeom>
        </p:spPr>
      </p:pic>
    </p:spTree>
    <p:extLst>
      <p:ext uri="{BB962C8B-B14F-4D97-AF65-F5344CB8AC3E}">
        <p14:creationId xmlns:p14="http://schemas.microsoft.com/office/powerpoint/2010/main" val="196954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9803"/>
          </a:xfrm>
        </p:spPr>
        <p:style>
          <a:lnRef idx="2">
            <a:schemeClr val="accent1"/>
          </a:lnRef>
          <a:fillRef idx="1">
            <a:schemeClr val="lt1"/>
          </a:fillRef>
          <a:effectRef idx="0">
            <a:schemeClr val="accent1"/>
          </a:effectRef>
          <a:fontRef idx="minor">
            <a:schemeClr val="dk1"/>
          </a:fontRef>
        </p:style>
        <p:txBody>
          <a:bodyPr/>
          <a:lstStyle/>
          <a:p>
            <a:r>
              <a:rPr lang="en-CA" sz="3600" b="1" dirty="0"/>
              <a:t>Burnout Self-Test </a:t>
            </a:r>
            <a:r>
              <a:rPr lang="en-CA" sz="2000" dirty="0"/>
              <a:t>https://www.mindtools.com/pages/article/newTCS_08.htm</a:t>
            </a:r>
            <a:endParaRPr lang="en-CA" dirty="0"/>
          </a:p>
        </p:txBody>
      </p:sp>
      <p:sp>
        <p:nvSpPr>
          <p:cNvPr id="3" name="Content Placeholder 2"/>
          <p:cNvSpPr>
            <a:spLocks noGrp="1"/>
          </p:cNvSpPr>
          <p:nvPr>
            <p:ph idx="1"/>
          </p:nvPr>
        </p:nvSpPr>
        <p:spPr>
          <a:xfrm>
            <a:off x="129092" y="765226"/>
            <a:ext cx="12062908" cy="5716597"/>
          </a:xfrm>
        </p:spPr>
        <p:txBody>
          <a:bodyPr>
            <a:normAutofit fontScale="62500" lnSpcReduction="20000"/>
          </a:bodyPr>
          <a:lstStyle/>
          <a:p>
            <a:pPr marL="0" indent="0">
              <a:buNone/>
            </a:pPr>
            <a:r>
              <a:rPr lang="en-CA" sz="3300" dirty="0">
                <a:solidFill>
                  <a:schemeClr val="tx2">
                    <a:lumMod val="20000"/>
                    <a:lumOff val="80000"/>
                  </a:schemeClr>
                </a:solidFill>
              </a:rPr>
              <a:t>1. </a:t>
            </a:r>
            <a:r>
              <a:rPr lang="en-CA" sz="3300" dirty="0" err="1" smtClean="0">
                <a:solidFill>
                  <a:schemeClr val="tx2">
                    <a:lumMod val="20000"/>
                    <a:lumOff val="80000"/>
                  </a:schemeClr>
                </a:solidFill>
              </a:rPr>
              <a:t>Aš</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jaučiuosi</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visai</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nualinęs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savo</a:t>
            </a:r>
            <a:r>
              <a:rPr lang="en-CA" sz="3300" dirty="0">
                <a:solidFill>
                  <a:schemeClr val="tx2">
                    <a:lumMod val="20000"/>
                    <a:lumOff val="80000"/>
                  </a:schemeClr>
                </a:solidFill>
              </a:rPr>
              <a:t> </a:t>
            </a:r>
            <a:r>
              <a:rPr lang="en-CA" sz="3300" dirty="0" err="1" smtClean="0">
                <a:solidFill>
                  <a:schemeClr val="tx2">
                    <a:lumMod val="20000"/>
                    <a:lumOff val="80000"/>
                  </a:schemeClr>
                </a:solidFill>
              </a:rPr>
              <a:t>fizinę</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ir</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emocinę</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energiją</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b="1" dirty="0" smtClean="0">
                <a:solidFill>
                  <a:schemeClr val="tx2">
                    <a:lumMod val="20000"/>
                    <a:lumOff val="80000"/>
                  </a:schemeClr>
                </a:solidFill>
              </a:rPr>
              <a:t>2.</a:t>
            </a:r>
            <a:r>
              <a:rPr lang="en-CA" sz="3300" dirty="0">
                <a:solidFill>
                  <a:schemeClr val="tx2">
                    <a:lumMod val="20000"/>
                    <a:lumOff val="80000"/>
                  </a:schemeClr>
                </a:solidFill>
              </a:rPr>
              <a:t> </a:t>
            </a:r>
            <a:r>
              <a:rPr lang="en-CA" sz="3300" dirty="0" smtClean="0">
                <a:solidFill>
                  <a:schemeClr val="tx2">
                    <a:lumMod val="20000"/>
                    <a:lumOff val="80000"/>
                  </a:schemeClr>
                </a:solidFill>
              </a:rPr>
              <a:t>Man </a:t>
            </a:r>
            <a:r>
              <a:rPr lang="en-CA" sz="3300" dirty="0" err="1" smtClean="0">
                <a:solidFill>
                  <a:schemeClr val="tx2">
                    <a:lumMod val="20000"/>
                    <a:lumOff val="80000"/>
                  </a:schemeClr>
                </a:solidFill>
              </a:rPr>
              <a:t>užeina</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neigiamos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mintys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apie</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mano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darbą</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dirty="0">
                <a:solidFill>
                  <a:schemeClr val="tx2">
                    <a:lumMod val="20000"/>
                    <a:lumOff val="80000"/>
                  </a:schemeClr>
                </a:solidFill>
              </a:rPr>
              <a:t>3. </a:t>
            </a:r>
            <a:r>
              <a:rPr lang="en-CA" sz="3300" dirty="0" smtClean="0">
                <a:solidFill>
                  <a:schemeClr val="tx2">
                    <a:lumMod val="20000"/>
                    <a:lumOff val="80000"/>
                  </a:schemeClr>
                </a:solidFill>
              </a:rPr>
              <a:t>As </a:t>
            </a:r>
            <a:r>
              <a:rPr lang="en-CA" sz="3300" dirty="0" err="1" smtClean="0">
                <a:solidFill>
                  <a:schemeClr val="tx2">
                    <a:lumMod val="20000"/>
                    <a:lumOff val="80000"/>
                  </a:schemeClr>
                </a:solidFill>
              </a:rPr>
              <a:t>būnu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mažiau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empatiškas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su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žmon</a:t>
            </a:r>
            <a:r>
              <a:rPr lang="lt-LT" sz="3300" dirty="0" smtClean="0">
                <a:solidFill>
                  <a:schemeClr val="tx2">
                    <a:lumMod val="20000"/>
                    <a:lumOff val="80000"/>
                  </a:schemeClr>
                </a:solidFill>
              </a:rPr>
              <a:t>ė</a:t>
            </a:r>
            <a:r>
              <a:rPr lang="en-CA" sz="3300" dirty="0" err="1" smtClean="0">
                <a:solidFill>
                  <a:schemeClr val="tx2">
                    <a:lumMod val="20000"/>
                    <a:lumOff val="80000"/>
                  </a:schemeClr>
                </a:solidFill>
              </a:rPr>
              <a:t>mis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kurie</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šito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nesupeln</a:t>
            </a:r>
            <a:r>
              <a:rPr lang="lt-LT" sz="3300" dirty="0" smtClean="0">
                <a:solidFill>
                  <a:schemeClr val="tx2">
                    <a:lumMod val="20000"/>
                    <a:lumOff val="80000"/>
                  </a:schemeClr>
                </a:solidFill>
              </a:rPr>
              <a:t>ė</a:t>
            </a:r>
            <a:r>
              <a:rPr lang="en-CA" sz="3300" dirty="0" smtClean="0">
                <a:solidFill>
                  <a:schemeClr val="tx2">
                    <a:lumMod val="20000"/>
                    <a:lumOff val="80000"/>
                  </a:schemeClr>
                </a:solidFill>
              </a:rPr>
              <a:t>. </a:t>
            </a:r>
            <a:endParaRPr lang="en-CA" sz="3300" dirty="0">
              <a:solidFill>
                <a:schemeClr val="tx2">
                  <a:lumMod val="20000"/>
                  <a:lumOff val="80000"/>
                </a:schemeClr>
              </a:solidFill>
            </a:endParaRPr>
          </a:p>
          <a:p>
            <a:pPr marL="0" indent="0">
              <a:buNone/>
            </a:pPr>
            <a:r>
              <a:rPr lang="en-CA" sz="3300" dirty="0">
                <a:solidFill>
                  <a:schemeClr val="tx2">
                    <a:lumMod val="20000"/>
                    <a:lumOff val="80000"/>
                  </a:schemeClr>
                </a:solidFill>
              </a:rPr>
              <a:t>4. </a:t>
            </a:r>
            <a:r>
              <a:rPr lang="en-CA" sz="3300" dirty="0" smtClean="0">
                <a:solidFill>
                  <a:schemeClr val="tx2">
                    <a:lumMod val="20000"/>
                    <a:lumOff val="80000"/>
                  </a:schemeClr>
                </a:solidFill>
              </a:rPr>
              <a:t>Mane </a:t>
            </a:r>
            <a:r>
              <a:rPr lang="en-CA" sz="3300" dirty="0" err="1" smtClean="0">
                <a:solidFill>
                  <a:schemeClr val="tx2">
                    <a:lumMod val="20000"/>
                    <a:lumOff val="80000"/>
                  </a:schemeClr>
                </a:solidFill>
              </a:rPr>
              <a:t>erzina</a:t>
            </a:r>
            <a:r>
              <a:rPr lang="en-CA" sz="3300" dirty="0" smtClean="0">
                <a:solidFill>
                  <a:schemeClr val="tx2">
                    <a:lumMod val="20000"/>
                    <a:lumOff val="80000"/>
                  </a:schemeClr>
                </a:solidFill>
              </a:rPr>
              <a:t> net </a:t>
            </a:r>
            <a:r>
              <a:rPr lang="en-CA" sz="3300" dirty="0" err="1" smtClean="0">
                <a:solidFill>
                  <a:schemeClr val="tx2">
                    <a:lumMod val="20000"/>
                    <a:lumOff val="80000"/>
                  </a:schemeClr>
                </a:solidFill>
              </a:rPr>
              <a:t>mažos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problemos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arba</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mano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darbuotojai</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dirty="0">
                <a:solidFill>
                  <a:schemeClr val="tx2">
                    <a:lumMod val="20000"/>
                    <a:lumOff val="80000"/>
                  </a:schemeClr>
                </a:solidFill>
              </a:rPr>
              <a:t>5. </a:t>
            </a:r>
            <a:r>
              <a:rPr lang="en-CA" sz="3300" dirty="0" err="1" smtClean="0">
                <a:solidFill>
                  <a:schemeClr val="tx2">
                    <a:lumMod val="20000"/>
                    <a:lumOff val="80000"/>
                  </a:schemeClr>
                </a:solidFill>
              </a:rPr>
              <a:t>Aš</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jaučiuosi</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nesuprastas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arba</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nevertinamas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savo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darbuotoj</a:t>
            </a:r>
            <a:r>
              <a:rPr lang="lt-LT" sz="3300" dirty="0" smtClean="0">
                <a:solidFill>
                  <a:schemeClr val="tx2">
                    <a:lumMod val="20000"/>
                    <a:lumOff val="80000"/>
                  </a:schemeClr>
                </a:solidFill>
              </a:rPr>
              <a:t>ų</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dirty="0">
                <a:solidFill>
                  <a:schemeClr val="tx2">
                    <a:lumMod val="20000"/>
                    <a:lumOff val="80000"/>
                  </a:schemeClr>
                </a:solidFill>
              </a:rPr>
              <a:t>6. </a:t>
            </a:r>
            <a:r>
              <a:rPr lang="en-CA" sz="3300" dirty="0" err="1">
                <a:solidFill>
                  <a:schemeClr val="tx2">
                    <a:lumMod val="20000"/>
                    <a:lumOff val="80000"/>
                  </a:schemeClr>
                </a:solidFill>
              </a:rPr>
              <a:t>Aš</a:t>
            </a:r>
            <a:r>
              <a:rPr lang="en-CA" sz="3300" dirty="0">
                <a:solidFill>
                  <a:schemeClr val="tx2">
                    <a:lumMod val="20000"/>
                    <a:lumOff val="80000"/>
                  </a:schemeClr>
                </a:solidFill>
              </a:rPr>
              <a:t> </a:t>
            </a:r>
            <a:r>
              <a:rPr lang="en-CA" sz="3300" dirty="0" err="1" smtClean="0">
                <a:solidFill>
                  <a:schemeClr val="tx2">
                    <a:lumMod val="20000"/>
                    <a:lumOff val="80000"/>
                  </a:schemeClr>
                </a:solidFill>
              </a:rPr>
              <a:t>jaučiu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kad</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neturiu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su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kuo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išsikalb</a:t>
            </a:r>
            <a:r>
              <a:rPr lang="lt-LT" sz="3300" dirty="0" smtClean="0">
                <a:solidFill>
                  <a:schemeClr val="tx2">
                    <a:lumMod val="20000"/>
                    <a:lumOff val="80000"/>
                  </a:schemeClr>
                </a:solidFill>
              </a:rPr>
              <a:t>ė</a:t>
            </a:r>
            <a:r>
              <a:rPr lang="en-CA" sz="3300" dirty="0" err="1" smtClean="0">
                <a:solidFill>
                  <a:schemeClr val="tx2">
                    <a:lumMod val="20000"/>
                    <a:lumOff val="80000"/>
                  </a:schemeClr>
                </a:solidFill>
              </a:rPr>
              <a:t>ti</a:t>
            </a:r>
            <a:r>
              <a:rPr lang="en-CA" sz="3300" dirty="0" smtClean="0">
                <a:solidFill>
                  <a:schemeClr val="tx2">
                    <a:lumMod val="20000"/>
                    <a:lumOff val="80000"/>
                  </a:schemeClr>
                </a:solidFill>
              </a:rPr>
              <a:t>. </a:t>
            </a:r>
            <a:endParaRPr lang="en-CA" sz="3300" dirty="0">
              <a:solidFill>
                <a:schemeClr val="tx2">
                  <a:lumMod val="20000"/>
                  <a:lumOff val="80000"/>
                </a:schemeClr>
              </a:solidFill>
            </a:endParaRPr>
          </a:p>
          <a:p>
            <a:pPr marL="0" indent="0">
              <a:buNone/>
            </a:pPr>
            <a:r>
              <a:rPr lang="en-CA" sz="3300" b="1" dirty="0">
                <a:solidFill>
                  <a:schemeClr val="tx2">
                    <a:lumMod val="20000"/>
                    <a:lumOff val="80000"/>
                  </a:schemeClr>
                </a:solidFill>
              </a:rPr>
              <a:t>7. </a:t>
            </a:r>
            <a:r>
              <a:rPr lang="en-CA" sz="3300" dirty="0" err="1">
                <a:solidFill>
                  <a:schemeClr val="tx2">
                    <a:lumMod val="20000"/>
                    <a:lumOff val="80000"/>
                  </a:schemeClr>
                </a:solidFill>
              </a:rPr>
              <a:t>Aš</a:t>
            </a:r>
            <a:r>
              <a:rPr lang="en-CA" sz="3300" dirty="0">
                <a:solidFill>
                  <a:schemeClr val="tx2">
                    <a:lumMod val="20000"/>
                    <a:lumOff val="80000"/>
                  </a:schemeClr>
                </a:solidFill>
              </a:rPr>
              <a:t> </a:t>
            </a:r>
            <a:r>
              <a:rPr lang="en-CA" sz="3300" dirty="0" err="1">
                <a:solidFill>
                  <a:schemeClr val="tx2">
                    <a:lumMod val="20000"/>
                    <a:lumOff val="80000"/>
                  </a:schemeClr>
                </a:solidFill>
              </a:rPr>
              <a:t>jaučiu</a:t>
            </a:r>
            <a:r>
              <a:rPr lang="en-CA" sz="3300" dirty="0">
                <a:solidFill>
                  <a:schemeClr val="tx2">
                    <a:lumMod val="20000"/>
                    <a:lumOff val="80000"/>
                  </a:schemeClr>
                </a:solidFill>
              </a:rPr>
              <a:t>, </a:t>
            </a:r>
            <a:r>
              <a:rPr lang="en-CA" sz="3300" dirty="0" err="1">
                <a:solidFill>
                  <a:schemeClr val="tx2">
                    <a:lumMod val="20000"/>
                    <a:lumOff val="80000"/>
                  </a:schemeClr>
                </a:solidFill>
              </a:rPr>
              <a:t>kad</a:t>
            </a:r>
            <a:r>
              <a:rPr lang="en-CA" sz="3300" dirty="0">
                <a:solidFill>
                  <a:schemeClr val="tx2">
                    <a:lumMod val="20000"/>
                    <a:lumOff val="80000"/>
                  </a:schemeClr>
                </a:solidFill>
              </a:rPr>
              <a:t> </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pasiekiu</a:t>
            </a:r>
            <a:r>
              <a:rPr lang="en-CA" sz="3300" dirty="0" smtClean="0">
                <a:solidFill>
                  <a:schemeClr val="tx2">
                    <a:lumMod val="20000"/>
                    <a:lumOff val="80000"/>
                  </a:schemeClr>
                </a:solidFill>
              </a:rPr>
              <a:t>/</a:t>
            </a:r>
            <a:r>
              <a:rPr lang="en-CA" sz="3300" dirty="0" err="1" smtClean="0">
                <a:solidFill>
                  <a:schemeClr val="tx2">
                    <a:lumMod val="20000"/>
                    <a:lumOff val="80000"/>
                  </a:schemeClr>
                </a:solidFill>
              </a:rPr>
              <a:t>padarau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mažiau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negu</a:t>
            </a:r>
            <a:r>
              <a:rPr lang="en-CA" sz="3300" dirty="0" smtClean="0">
                <a:solidFill>
                  <a:schemeClr val="tx2">
                    <a:lumMod val="20000"/>
                    <a:lumOff val="80000"/>
                  </a:schemeClr>
                </a:solidFill>
              </a:rPr>
              <a:t> gal</a:t>
            </a:r>
            <a:r>
              <a:rPr lang="lt-LT" sz="3300" dirty="0" smtClean="0">
                <a:solidFill>
                  <a:schemeClr val="tx2">
                    <a:lumMod val="20000"/>
                    <a:lumOff val="80000"/>
                  </a:schemeClr>
                </a:solidFill>
              </a:rPr>
              <a:t>ėč</a:t>
            </a:r>
            <a:r>
              <a:rPr lang="en-CA" sz="3300" dirty="0" err="1" smtClean="0">
                <a:solidFill>
                  <a:schemeClr val="tx2">
                    <a:lumMod val="20000"/>
                    <a:lumOff val="80000"/>
                  </a:schemeClr>
                </a:solidFill>
              </a:rPr>
              <a:t>iau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padaryti</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b="1" dirty="0">
                <a:solidFill>
                  <a:schemeClr val="tx2">
                    <a:lumMod val="20000"/>
                    <a:lumOff val="80000"/>
                  </a:schemeClr>
                </a:solidFill>
              </a:rPr>
              <a:t>8. </a:t>
            </a:r>
            <a:r>
              <a:rPr lang="en-CA" sz="3300" dirty="0" err="1">
                <a:solidFill>
                  <a:schemeClr val="tx2">
                    <a:lumMod val="20000"/>
                    <a:lumOff val="80000"/>
                  </a:schemeClr>
                </a:solidFill>
              </a:rPr>
              <a:t>Aš</a:t>
            </a:r>
            <a:r>
              <a:rPr lang="en-CA" sz="3300" dirty="0">
                <a:solidFill>
                  <a:schemeClr val="tx2">
                    <a:lumMod val="20000"/>
                    <a:lumOff val="80000"/>
                  </a:schemeClr>
                </a:solidFill>
              </a:rPr>
              <a:t> </a:t>
            </a:r>
            <a:r>
              <a:rPr lang="en-CA" sz="3300" dirty="0" err="1" smtClean="0">
                <a:solidFill>
                  <a:schemeClr val="tx2">
                    <a:lumMod val="20000"/>
                    <a:lumOff val="80000"/>
                  </a:schemeClr>
                </a:solidFill>
              </a:rPr>
              <a:t>jaučiu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nemalon</a:t>
            </a:r>
            <a:r>
              <a:rPr lang="lt-LT" sz="3300" dirty="0" smtClean="0">
                <a:solidFill>
                  <a:schemeClr val="tx2">
                    <a:lumMod val="20000"/>
                    <a:lumOff val="80000"/>
                  </a:schemeClr>
                </a:solidFill>
              </a:rPr>
              <a:t>ų</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poreikį</a:t>
            </a:r>
            <a:r>
              <a:rPr lang="en-CA" sz="3300" dirty="0" smtClean="0">
                <a:solidFill>
                  <a:schemeClr val="tx2">
                    <a:lumMod val="20000"/>
                    <a:lumOff val="80000"/>
                  </a:schemeClr>
                </a:solidFill>
              </a:rPr>
              <a:t>/</a:t>
            </a:r>
            <a:r>
              <a:rPr lang="en-CA" sz="3300" dirty="0" err="1" smtClean="0">
                <a:solidFill>
                  <a:schemeClr val="tx2">
                    <a:lumMod val="20000"/>
                    <a:lumOff val="80000"/>
                  </a:schemeClr>
                </a:solidFill>
              </a:rPr>
              <a:t>spaudimą</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būti</a:t>
            </a:r>
            <a:r>
              <a:rPr lang="en-CA" sz="3300" dirty="0" smtClean="0">
                <a:solidFill>
                  <a:schemeClr val="tx2">
                    <a:lumMod val="20000"/>
                    <a:lumOff val="80000"/>
                  </a:schemeClr>
                </a:solidFill>
              </a:rPr>
              <a:t> s</a:t>
            </a:r>
            <a:r>
              <a:rPr lang="lt-LT" sz="3300" dirty="0" smtClean="0">
                <a:solidFill>
                  <a:schemeClr val="tx2">
                    <a:lumMod val="20000"/>
                    <a:lumOff val="80000"/>
                  </a:schemeClr>
                </a:solidFill>
              </a:rPr>
              <a:t>ė</a:t>
            </a:r>
            <a:r>
              <a:rPr lang="en-CA" sz="3300" dirty="0" err="1" smtClean="0">
                <a:solidFill>
                  <a:schemeClr val="tx2">
                    <a:lumMod val="20000"/>
                    <a:lumOff val="80000"/>
                  </a:schemeClr>
                </a:solidFill>
              </a:rPr>
              <a:t>kmingas</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b="1" dirty="0" smtClean="0">
                <a:solidFill>
                  <a:schemeClr val="tx2">
                    <a:lumMod val="20000"/>
                    <a:lumOff val="80000"/>
                  </a:schemeClr>
                </a:solidFill>
              </a:rPr>
              <a:t>9. </a:t>
            </a:r>
            <a:r>
              <a:rPr lang="en-CA" sz="3300" dirty="0" err="1">
                <a:solidFill>
                  <a:schemeClr val="tx2">
                    <a:lumMod val="20000"/>
                    <a:lumOff val="80000"/>
                  </a:schemeClr>
                </a:solidFill>
              </a:rPr>
              <a:t>Aš</a:t>
            </a:r>
            <a:r>
              <a:rPr lang="en-CA" sz="3300" dirty="0">
                <a:solidFill>
                  <a:schemeClr val="tx2">
                    <a:lumMod val="20000"/>
                    <a:lumOff val="80000"/>
                  </a:schemeClr>
                </a:solidFill>
              </a:rPr>
              <a:t> </a:t>
            </a:r>
            <a:r>
              <a:rPr lang="en-CA" sz="3300" dirty="0" err="1">
                <a:solidFill>
                  <a:schemeClr val="tx2">
                    <a:lumMod val="20000"/>
                    <a:lumOff val="80000"/>
                  </a:schemeClr>
                </a:solidFill>
              </a:rPr>
              <a:t>jaučiu</a:t>
            </a:r>
            <a:r>
              <a:rPr lang="en-CA" sz="3300" dirty="0">
                <a:solidFill>
                  <a:schemeClr val="tx2">
                    <a:lumMod val="20000"/>
                    <a:lumOff val="80000"/>
                  </a:schemeClr>
                </a:solidFill>
              </a:rPr>
              <a:t>, </a:t>
            </a:r>
            <a:r>
              <a:rPr lang="en-CA" sz="3300" dirty="0" err="1">
                <a:solidFill>
                  <a:schemeClr val="tx2">
                    <a:lumMod val="20000"/>
                    <a:lumOff val="80000"/>
                  </a:schemeClr>
                </a:solidFill>
              </a:rPr>
              <a:t>kad</a:t>
            </a:r>
            <a:r>
              <a:rPr lang="en-CA" sz="3300" dirty="0">
                <a:solidFill>
                  <a:schemeClr val="tx2">
                    <a:lumMod val="20000"/>
                    <a:lumOff val="80000"/>
                  </a:schemeClr>
                </a:solidFill>
              </a:rPr>
              <a:t> </a:t>
            </a:r>
            <a:r>
              <a:rPr lang="en-CA" sz="3300" dirty="0" err="1" smtClean="0">
                <a:solidFill>
                  <a:schemeClr val="tx2">
                    <a:lumMod val="20000"/>
                    <a:lumOff val="80000"/>
                  </a:schemeClr>
                </a:solidFill>
              </a:rPr>
              <a:t>negaunu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iš</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savo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darbo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ko</a:t>
            </a:r>
            <a:r>
              <a:rPr lang="en-CA" sz="3300" dirty="0" smtClean="0">
                <a:solidFill>
                  <a:schemeClr val="tx2">
                    <a:lumMod val="20000"/>
                    <a:lumOff val="80000"/>
                  </a:schemeClr>
                </a:solidFill>
              </a:rPr>
              <a:t> nor</a:t>
            </a:r>
            <a:r>
              <a:rPr lang="lt-LT" sz="3300" dirty="0" smtClean="0">
                <a:solidFill>
                  <a:schemeClr val="tx2">
                    <a:lumMod val="20000"/>
                    <a:lumOff val="80000"/>
                  </a:schemeClr>
                </a:solidFill>
              </a:rPr>
              <a:t>ėč</a:t>
            </a:r>
            <a:r>
              <a:rPr lang="en-CA" sz="3300" dirty="0" err="1" smtClean="0">
                <a:solidFill>
                  <a:schemeClr val="tx2">
                    <a:lumMod val="20000"/>
                    <a:lumOff val="80000"/>
                  </a:schemeClr>
                </a:solidFill>
              </a:rPr>
              <a:t>iau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gauti</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b="1" dirty="0" smtClean="0">
                <a:solidFill>
                  <a:schemeClr val="tx2">
                    <a:lumMod val="20000"/>
                    <a:lumOff val="80000"/>
                  </a:schemeClr>
                </a:solidFill>
              </a:rPr>
              <a:t>10. </a:t>
            </a:r>
            <a:r>
              <a:rPr lang="en-CA" sz="3300" dirty="0" err="1">
                <a:solidFill>
                  <a:schemeClr val="tx2">
                    <a:lumMod val="20000"/>
                    <a:lumOff val="80000"/>
                  </a:schemeClr>
                </a:solidFill>
              </a:rPr>
              <a:t>Aš</a:t>
            </a:r>
            <a:r>
              <a:rPr lang="en-CA" sz="3300" dirty="0">
                <a:solidFill>
                  <a:schemeClr val="tx2">
                    <a:lumMod val="20000"/>
                    <a:lumOff val="80000"/>
                  </a:schemeClr>
                </a:solidFill>
              </a:rPr>
              <a:t> </a:t>
            </a:r>
            <a:r>
              <a:rPr lang="en-CA" sz="3300" dirty="0" err="1">
                <a:solidFill>
                  <a:schemeClr val="tx2">
                    <a:lumMod val="20000"/>
                    <a:lumOff val="80000"/>
                  </a:schemeClr>
                </a:solidFill>
              </a:rPr>
              <a:t>jaučiu</a:t>
            </a:r>
            <a:r>
              <a:rPr lang="en-CA" sz="3300" dirty="0">
                <a:solidFill>
                  <a:schemeClr val="tx2">
                    <a:lumMod val="20000"/>
                    <a:lumOff val="80000"/>
                  </a:schemeClr>
                </a:solidFill>
              </a:rPr>
              <a:t>, </a:t>
            </a:r>
            <a:r>
              <a:rPr lang="en-CA" sz="3300" dirty="0" err="1">
                <a:solidFill>
                  <a:schemeClr val="tx2">
                    <a:lumMod val="20000"/>
                    <a:lumOff val="80000"/>
                  </a:schemeClr>
                </a:solidFill>
              </a:rPr>
              <a:t>kad</a:t>
            </a:r>
            <a:r>
              <a:rPr lang="en-CA" sz="3300" dirty="0">
                <a:solidFill>
                  <a:schemeClr val="tx2">
                    <a:lumMod val="20000"/>
                    <a:lumOff val="80000"/>
                  </a:schemeClr>
                </a:solidFill>
              </a:rPr>
              <a:t> </a:t>
            </a:r>
            <a:r>
              <a:rPr lang="en-CA" sz="3300" dirty="0" err="1" smtClean="0">
                <a:solidFill>
                  <a:schemeClr val="tx2">
                    <a:lumMod val="20000"/>
                    <a:lumOff val="80000"/>
                  </a:schemeClr>
                </a:solidFill>
              </a:rPr>
              <a:t>esu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netinkamoje</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organizacijoje</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arba</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netinkamoje</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profesijoje</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b="1" dirty="0" smtClean="0">
                <a:solidFill>
                  <a:schemeClr val="tx2">
                    <a:lumMod val="20000"/>
                    <a:lumOff val="80000"/>
                  </a:schemeClr>
                </a:solidFill>
              </a:rPr>
              <a:t>11. </a:t>
            </a:r>
            <a:r>
              <a:rPr lang="en-CA" sz="3300" dirty="0" err="1">
                <a:solidFill>
                  <a:schemeClr val="tx2">
                    <a:lumMod val="20000"/>
                    <a:lumOff val="80000"/>
                  </a:schemeClr>
                </a:solidFill>
              </a:rPr>
              <a:t>Aš</a:t>
            </a:r>
            <a:r>
              <a:rPr lang="en-CA" sz="3300" dirty="0">
                <a:solidFill>
                  <a:schemeClr val="tx2">
                    <a:lumMod val="20000"/>
                    <a:lumOff val="80000"/>
                  </a:schemeClr>
                </a:solidFill>
              </a:rPr>
              <a:t> </a:t>
            </a:r>
            <a:r>
              <a:rPr lang="en-CA" sz="3300" dirty="0" err="1" smtClean="0">
                <a:solidFill>
                  <a:schemeClr val="tx2">
                    <a:lumMod val="20000"/>
                    <a:lumOff val="80000"/>
                  </a:schemeClr>
                </a:solidFill>
              </a:rPr>
              <a:t>jaučiuosi</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nusivylęs</a:t>
            </a:r>
            <a:r>
              <a:rPr lang="en-CA" sz="3300" dirty="0" smtClean="0">
                <a:solidFill>
                  <a:schemeClr val="tx2">
                    <a:lumMod val="20000"/>
                    <a:lumOff val="80000"/>
                  </a:schemeClr>
                </a:solidFill>
              </a:rPr>
              <a:t> kai </a:t>
            </a:r>
            <a:r>
              <a:rPr lang="en-CA" sz="3300" dirty="0" err="1" smtClean="0">
                <a:solidFill>
                  <a:schemeClr val="tx2">
                    <a:lumMod val="20000"/>
                    <a:lumOff val="80000"/>
                  </a:schemeClr>
                </a:solidFill>
              </a:rPr>
              <a:t>kuriais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savo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darbo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etapais</a:t>
            </a:r>
            <a:endParaRPr lang="en-CA" sz="3300" dirty="0" smtClean="0">
              <a:solidFill>
                <a:schemeClr val="tx2">
                  <a:lumMod val="20000"/>
                  <a:lumOff val="80000"/>
                </a:schemeClr>
              </a:solidFill>
            </a:endParaRPr>
          </a:p>
          <a:p>
            <a:pPr marL="0" indent="0">
              <a:buNone/>
            </a:pPr>
            <a:r>
              <a:rPr lang="en-CA" sz="3300" b="1" dirty="0" smtClean="0">
                <a:solidFill>
                  <a:schemeClr val="tx2">
                    <a:lumMod val="20000"/>
                    <a:lumOff val="80000"/>
                  </a:schemeClr>
                </a:solidFill>
              </a:rPr>
              <a:t>12. </a:t>
            </a:r>
            <a:r>
              <a:rPr lang="en-CA" sz="3300" dirty="0" err="1">
                <a:solidFill>
                  <a:schemeClr val="tx2">
                    <a:lumMod val="20000"/>
                    <a:lumOff val="80000"/>
                  </a:schemeClr>
                </a:solidFill>
              </a:rPr>
              <a:t>Aš</a:t>
            </a:r>
            <a:r>
              <a:rPr lang="en-CA" sz="3300" dirty="0">
                <a:solidFill>
                  <a:schemeClr val="tx2">
                    <a:lumMod val="20000"/>
                    <a:lumOff val="80000"/>
                  </a:schemeClr>
                </a:solidFill>
              </a:rPr>
              <a:t> </a:t>
            </a:r>
            <a:r>
              <a:rPr lang="en-CA" sz="3300" dirty="0" err="1">
                <a:solidFill>
                  <a:schemeClr val="tx2">
                    <a:lumMod val="20000"/>
                    <a:lumOff val="80000"/>
                  </a:schemeClr>
                </a:solidFill>
              </a:rPr>
              <a:t>jaučiu</a:t>
            </a:r>
            <a:r>
              <a:rPr lang="en-CA" sz="3300" dirty="0">
                <a:solidFill>
                  <a:schemeClr val="tx2">
                    <a:lumMod val="20000"/>
                    <a:lumOff val="80000"/>
                  </a:schemeClr>
                </a:solidFill>
              </a:rPr>
              <a:t>, </a:t>
            </a:r>
            <a:r>
              <a:rPr lang="en-CA" sz="3300" dirty="0" err="1">
                <a:solidFill>
                  <a:schemeClr val="tx2">
                    <a:lumMod val="20000"/>
                    <a:lumOff val="80000"/>
                  </a:schemeClr>
                </a:solidFill>
              </a:rPr>
              <a:t>kad</a:t>
            </a:r>
            <a:r>
              <a:rPr lang="en-CA" sz="3300" dirty="0">
                <a:solidFill>
                  <a:schemeClr val="tx2">
                    <a:lumMod val="20000"/>
                    <a:lumOff val="80000"/>
                  </a:schemeClr>
                </a:solidFill>
              </a:rPr>
              <a:t> </a:t>
            </a:r>
            <a:r>
              <a:rPr lang="en-CA" sz="3300" dirty="0" err="1" smtClean="0">
                <a:solidFill>
                  <a:schemeClr val="tx2">
                    <a:lumMod val="20000"/>
                    <a:lumOff val="80000"/>
                  </a:schemeClr>
                </a:solidFill>
              </a:rPr>
              <a:t>mano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įstaigos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organizavimas</a:t>
            </a:r>
            <a:r>
              <a:rPr lang="en-CA" sz="3300" dirty="0" smtClean="0">
                <a:solidFill>
                  <a:schemeClr val="tx2">
                    <a:lumMod val="20000"/>
                    <a:lumOff val="80000"/>
                  </a:schemeClr>
                </a:solidFill>
              </a:rPr>
              <a:t>/</a:t>
            </a:r>
            <a:r>
              <a:rPr lang="en-CA" sz="3300" dirty="0" err="1" smtClean="0">
                <a:solidFill>
                  <a:schemeClr val="tx2">
                    <a:lumMod val="20000"/>
                    <a:lumOff val="80000"/>
                  </a:schemeClr>
                </a:solidFill>
              </a:rPr>
              <a:t>politika</a:t>
            </a:r>
            <a:r>
              <a:rPr lang="en-CA" sz="3300" dirty="0" smtClean="0">
                <a:solidFill>
                  <a:schemeClr val="tx2">
                    <a:lumMod val="20000"/>
                    <a:lumOff val="80000"/>
                  </a:schemeClr>
                </a:solidFill>
              </a:rPr>
              <a:t>/</a:t>
            </a:r>
            <a:r>
              <a:rPr lang="en-CA" sz="3300" dirty="0" err="1" smtClean="0">
                <a:solidFill>
                  <a:schemeClr val="tx2">
                    <a:lumMod val="20000"/>
                    <a:lumOff val="80000"/>
                  </a:schemeClr>
                </a:solidFill>
              </a:rPr>
              <a:t>biurokratija</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trukdo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mano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galimybes</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atlikti</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gerą</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darbą</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b="1" dirty="0">
                <a:solidFill>
                  <a:schemeClr val="tx2">
                    <a:lumMod val="20000"/>
                    <a:lumOff val="80000"/>
                  </a:schemeClr>
                </a:solidFill>
              </a:rPr>
              <a:t>13. </a:t>
            </a:r>
            <a:r>
              <a:rPr lang="en-CA" sz="3300" dirty="0" err="1">
                <a:solidFill>
                  <a:schemeClr val="tx2">
                    <a:lumMod val="20000"/>
                    <a:lumOff val="80000"/>
                  </a:schemeClr>
                </a:solidFill>
              </a:rPr>
              <a:t>Aš</a:t>
            </a:r>
            <a:r>
              <a:rPr lang="en-CA" sz="3300" dirty="0">
                <a:solidFill>
                  <a:schemeClr val="tx2">
                    <a:lumMod val="20000"/>
                    <a:lumOff val="80000"/>
                  </a:schemeClr>
                </a:solidFill>
              </a:rPr>
              <a:t> </a:t>
            </a:r>
            <a:r>
              <a:rPr lang="en-CA" sz="3300" dirty="0" err="1">
                <a:solidFill>
                  <a:schemeClr val="tx2">
                    <a:lumMod val="20000"/>
                    <a:lumOff val="80000"/>
                  </a:schemeClr>
                </a:solidFill>
              </a:rPr>
              <a:t>jaučiu</a:t>
            </a:r>
            <a:r>
              <a:rPr lang="en-CA" sz="3300" dirty="0">
                <a:solidFill>
                  <a:schemeClr val="tx2">
                    <a:lumMod val="20000"/>
                    <a:lumOff val="80000"/>
                  </a:schemeClr>
                </a:solidFill>
              </a:rPr>
              <a:t>, </a:t>
            </a:r>
            <a:r>
              <a:rPr lang="en-CA" sz="3300" dirty="0" err="1">
                <a:solidFill>
                  <a:schemeClr val="tx2">
                    <a:lumMod val="20000"/>
                    <a:lumOff val="80000"/>
                  </a:schemeClr>
                </a:solidFill>
              </a:rPr>
              <a:t>kad</a:t>
            </a:r>
            <a:r>
              <a:rPr lang="en-CA" sz="3300" dirty="0">
                <a:solidFill>
                  <a:schemeClr val="tx2">
                    <a:lumMod val="20000"/>
                    <a:lumOff val="80000"/>
                  </a:schemeClr>
                </a:solidFill>
              </a:rPr>
              <a:t> </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darbo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yra</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daugiau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nei</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praktiškai</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įmanoma</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padaryti</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dirty="0">
                <a:solidFill>
                  <a:schemeClr val="tx2">
                    <a:lumMod val="20000"/>
                    <a:lumOff val="80000"/>
                  </a:schemeClr>
                </a:solidFill>
              </a:rPr>
              <a:t>14. </a:t>
            </a:r>
            <a:r>
              <a:rPr lang="en-CA" sz="3300" dirty="0" err="1">
                <a:solidFill>
                  <a:schemeClr val="tx2">
                    <a:lumMod val="20000"/>
                    <a:lumOff val="80000"/>
                  </a:schemeClr>
                </a:solidFill>
              </a:rPr>
              <a:t>Aš</a:t>
            </a:r>
            <a:r>
              <a:rPr lang="en-CA" sz="3300" dirty="0">
                <a:solidFill>
                  <a:schemeClr val="tx2">
                    <a:lumMod val="20000"/>
                    <a:lumOff val="80000"/>
                  </a:schemeClr>
                </a:solidFill>
              </a:rPr>
              <a:t> </a:t>
            </a:r>
            <a:r>
              <a:rPr lang="en-CA" sz="3300" dirty="0" err="1">
                <a:solidFill>
                  <a:schemeClr val="tx2">
                    <a:lumMod val="20000"/>
                    <a:lumOff val="80000"/>
                  </a:schemeClr>
                </a:solidFill>
              </a:rPr>
              <a:t>jaučiu</a:t>
            </a:r>
            <a:r>
              <a:rPr lang="en-CA" sz="3300" dirty="0">
                <a:solidFill>
                  <a:schemeClr val="tx2">
                    <a:lumMod val="20000"/>
                    <a:lumOff val="80000"/>
                  </a:schemeClr>
                </a:solidFill>
              </a:rPr>
              <a:t>, </a:t>
            </a:r>
            <a:r>
              <a:rPr lang="en-CA" sz="3300" dirty="0" err="1" smtClean="0">
                <a:solidFill>
                  <a:schemeClr val="tx2">
                    <a:lumMod val="20000"/>
                    <a:lumOff val="80000"/>
                  </a:schemeClr>
                </a:solidFill>
              </a:rPr>
              <a:t>kad</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neturiu</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pakankamai</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laiko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atlikti</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kokybišką</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darbą</a:t>
            </a:r>
            <a:r>
              <a:rPr lang="en-CA" sz="3300" dirty="0" smtClean="0">
                <a:solidFill>
                  <a:schemeClr val="tx2">
                    <a:lumMod val="20000"/>
                    <a:lumOff val="80000"/>
                  </a:schemeClr>
                </a:solidFill>
              </a:rPr>
              <a:t>.</a:t>
            </a:r>
            <a:endParaRPr lang="en-CA" sz="3300" dirty="0">
              <a:solidFill>
                <a:schemeClr val="tx2">
                  <a:lumMod val="20000"/>
                  <a:lumOff val="80000"/>
                </a:schemeClr>
              </a:solidFill>
            </a:endParaRPr>
          </a:p>
          <a:p>
            <a:pPr marL="0" indent="0">
              <a:buNone/>
            </a:pPr>
            <a:r>
              <a:rPr lang="en-CA" sz="3300" b="1" dirty="0" smtClean="0">
                <a:solidFill>
                  <a:schemeClr val="tx2">
                    <a:lumMod val="20000"/>
                    <a:lumOff val="80000"/>
                  </a:schemeClr>
                </a:solidFill>
              </a:rPr>
              <a:t>15. </a:t>
            </a:r>
            <a:r>
              <a:rPr lang="en-CA" sz="3300" dirty="0" err="1">
                <a:solidFill>
                  <a:schemeClr val="tx2">
                    <a:lumMod val="20000"/>
                    <a:lumOff val="80000"/>
                  </a:schemeClr>
                </a:solidFill>
              </a:rPr>
              <a:t>Aš</a:t>
            </a:r>
            <a:r>
              <a:rPr lang="en-CA" sz="3300" dirty="0">
                <a:solidFill>
                  <a:schemeClr val="tx2">
                    <a:lumMod val="20000"/>
                    <a:lumOff val="80000"/>
                  </a:schemeClr>
                </a:solidFill>
              </a:rPr>
              <a:t> </a:t>
            </a:r>
            <a:r>
              <a:rPr lang="en-CA" sz="3300" dirty="0" err="1">
                <a:solidFill>
                  <a:schemeClr val="tx2">
                    <a:lumMod val="20000"/>
                    <a:lumOff val="80000"/>
                  </a:schemeClr>
                </a:solidFill>
              </a:rPr>
              <a:t>jaučiu</a:t>
            </a:r>
            <a:r>
              <a:rPr lang="en-CA" sz="3300" dirty="0">
                <a:solidFill>
                  <a:schemeClr val="tx2">
                    <a:lumMod val="20000"/>
                    <a:lumOff val="80000"/>
                  </a:schemeClr>
                </a:solidFill>
              </a:rPr>
              <a:t>, </a:t>
            </a:r>
            <a:r>
              <a:rPr lang="en-CA" sz="3300" dirty="0" err="1">
                <a:solidFill>
                  <a:schemeClr val="tx2">
                    <a:lumMod val="20000"/>
                    <a:lumOff val="80000"/>
                  </a:schemeClr>
                </a:solidFill>
              </a:rPr>
              <a:t>kad</a:t>
            </a:r>
            <a:r>
              <a:rPr lang="en-CA" sz="3300" dirty="0">
                <a:solidFill>
                  <a:schemeClr val="tx2">
                    <a:lumMod val="20000"/>
                    <a:lumOff val="80000"/>
                  </a:schemeClr>
                </a:solidFill>
              </a:rPr>
              <a:t> </a:t>
            </a:r>
            <a:r>
              <a:rPr lang="en-CA" sz="3300" dirty="0" err="1">
                <a:solidFill>
                  <a:schemeClr val="tx2">
                    <a:lumMod val="20000"/>
                    <a:lumOff val="80000"/>
                  </a:schemeClr>
                </a:solidFill>
              </a:rPr>
              <a:t>neturiu</a:t>
            </a:r>
            <a:r>
              <a:rPr lang="en-CA" sz="3300" dirty="0">
                <a:solidFill>
                  <a:schemeClr val="tx2">
                    <a:lumMod val="20000"/>
                    <a:lumOff val="80000"/>
                  </a:schemeClr>
                </a:solidFill>
              </a:rPr>
              <a:t> </a:t>
            </a:r>
            <a:r>
              <a:rPr lang="en-CA" sz="3300" dirty="0" err="1">
                <a:solidFill>
                  <a:schemeClr val="tx2">
                    <a:lumMod val="20000"/>
                    <a:lumOff val="80000"/>
                  </a:schemeClr>
                </a:solidFill>
              </a:rPr>
              <a:t>pakankamai</a:t>
            </a:r>
            <a:r>
              <a:rPr lang="en-CA" sz="3300" dirty="0">
                <a:solidFill>
                  <a:schemeClr val="tx2">
                    <a:lumMod val="20000"/>
                    <a:lumOff val="80000"/>
                  </a:schemeClr>
                </a:solidFill>
              </a:rPr>
              <a:t> </a:t>
            </a:r>
            <a:r>
              <a:rPr lang="en-CA" sz="3300" dirty="0" err="1">
                <a:solidFill>
                  <a:schemeClr val="tx2">
                    <a:lumMod val="20000"/>
                    <a:lumOff val="80000"/>
                  </a:schemeClr>
                </a:solidFill>
              </a:rPr>
              <a:t>laiko</a:t>
            </a:r>
            <a:r>
              <a:rPr lang="en-CA" sz="3300" dirty="0">
                <a:solidFill>
                  <a:schemeClr val="tx2">
                    <a:lumMod val="20000"/>
                    <a:lumOff val="80000"/>
                  </a:schemeClr>
                </a:solidFill>
              </a:rPr>
              <a:t> </a:t>
            </a:r>
            <a:r>
              <a:rPr lang="en-CA" sz="3300" dirty="0" err="1" smtClean="0">
                <a:solidFill>
                  <a:schemeClr val="tx2">
                    <a:lumMod val="20000"/>
                    <a:lumOff val="80000"/>
                  </a:schemeClr>
                </a:solidFill>
              </a:rPr>
              <a:t>darbo</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tinkamam</a:t>
            </a:r>
            <a:r>
              <a:rPr lang="en-CA" sz="3300" dirty="0" smtClean="0">
                <a:solidFill>
                  <a:schemeClr val="tx2">
                    <a:lumMod val="20000"/>
                    <a:lumOff val="80000"/>
                  </a:schemeClr>
                </a:solidFill>
              </a:rPr>
              <a:t> </a:t>
            </a:r>
            <a:r>
              <a:rPr lang="en-CA" sz="3300" dirty="0" err="1" smtClean="0">
                <a:solidFill>
                  <a:schemeClr val="tx2">
                    <a:lumMod val="20000"/>
                    <a:lumOff val="80000"/>
                  </a:schemeClr>
                </a:solidFill>
              </a:rPr>
              <a:t>planavimui</a:t>
            </a:r>
            <a:r>
              <a:rPr lang="en-CA" sz="3300" dirty="0" smtClean="0">
                <a:solidFill>
                  <a:schemeClr val="tx2">
                    <a:lumMod val="20000"/>
                    <a:lumOff val="80000"/>
                  </a:schemeClr>
                </a:solidFill>
              </a:rPr>
              <a:t>. </a:t>
            </a:r>
            <a:endParaRPr lang="en-CA" sz="2600" dirty="0"/>
          </a:p>
        </p:txBody>
      </p:sp>
      <p:sp>
        <p:nvSpPr>
          <p:cNvPr id="4" name="Rectangle 3"/>
          <p:cNvSpPr/>
          <p:nvPr/>
        </p:nvSpPr>
        <p:spPr>
          <a:xfrm>
            <a:off x="0" y="6396335"/>
            <a:ext cx="1219200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CA" sz="2400" dirty="0">
                <a:solidFill>
                  <a:schemeClr val="tx1"/>
                </a:solidFill>
              </a:rPr>
              <a:t>ANSWERS: Not at all (1), rarely (2), sometimes (3), often (4), very often (5)</a:t>
            </a:r>
          </a:p>
        </p:txBody>
      </p:sp>
    </p:spTree>
    <p:extLst>
      <p:ext uri="{BB962C8B-B14F-4D97-AF65-F5344CB8AC3E}">
        <p14:creationId xmlns:p14="http://schemas.microsoft.com/office/powerpoint/2010/main" val="15688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0699"/>
          </a:xfrm>
        </p:spPr>
        <p:style>
          <a:lnRef idx="2">
            <a:schemeClr val="dk1"/>
          </a:lnRef>
          <a:fillRef idx="1">
            <a:schemeClr val="lt1"/>
          </a:fillRef>
          <a:effectRef idx="0">
            <a:schemeClr val="dk1"/>
          </a:effectRef>
          <a:fontRef idx="minor">
            <a:schemeClr val="dk1"/>
          </a:fontRef>
        </p:style>
        <p:txBody>
          <a:bodyPr>
            <a:normAutofit/>
          </a:bodyPr>
          <a:lstStyle/>
          <a:p>
            <a:r>
              <a:rPr lang="en-CA" sz="3600" b="1" dirty="0" err="1"/>
              <a:t>Perdegimo</a:t>
            </a:r>
            <a:r>
              <a:rPr lang="en-CA" sz="3600" b="1" dirty="0"/>
              <a:t> </a:t>
            </a:r>
            <a:r>
              <a:rPr lang="en-CA" sz="3600" b="1" dirty="0" err="1"/>
              <a:t>sindromo</a:t>
            </a:r>
            <a:r>
              <a:rPr lang="en-CA" sz="3600" b="1" dirty="0"/>
              <a:t> </a:t>
            </a:r>
            <a:r>
              <a:rPr lang="en-CA" sz="3600" b="1" dirty="0" err="1"/>
              <a:t>testas</a:t>
            </a:r>
            <a:r>
              <a:rPr lang="en-CA" sz="3600" b="1" dirty="0"/>
              <a:t> </a:t>
            </a:r>
            <a:r>
              <a:rPr lang="en-CA" sz="2000" dirty="0"/>
              <a:t>https://www.mindtools.com/pages/article/newTCS_08.htm</a:t>
            </a:r>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1013807554"/>
              </p:ext>
            </p:extLst>
          </p:nvPr>
        </p:nvGraphicFramePr>
        <p:xfrm>
          <a:off x="157062" y="1263411"/>
          <a:ext cx="11877876" cy="4800497"/>
        </p:xfrm>
        <a:graphic>
          <a:graphicData uri="http://schemas.openxmlformats.org/drawingml/2006/table">
            <a:tbl>
              <a:tblPr firstRow="1" firstCol="1" bandRow="1">
                <a:tableStyleId>{5C22544A-7EE6-4342-B048-85BDC9FD1C3A}</a:tableStyleId>
              </a:tblPr>
              <a:tblGrid>
                <a:gridCol w="1309978">
                  <a:extLst>
                    <a:ext uri="{9D8B030D-6E8A-4147-A177-3AD203B41FA5}">
                      <a16:colId xmlns:a16="http://schemas.microsoft.com/office/drawing/2014/main" val="81056231"/>
                    </a:ext>
                  </a:extLst>
                </a:gridCol>
                <a:gridCol w="10567898">
                  <a:extLst>
                    <a:ext uri="{9D8B030D-6E8A-4147-A177-3AD203B41FA5}">
                      <a16:colId xmlns:a16="http://schemas.microsoft.com/office/drawing/2014/main" val="275935822"/>
                    </a:ext>
                  </a:extLst>
                </a:gridCol>
              </a:tblGrid>
              <a:tr h="927527">
                <a:tc>
                  <a:txBody>
                    <a:bodyPr/>
                    <a:lstStyle/>
                    <a:p>
                      <a:pPr>
                        <a:lnSpc>
                          <a:spcPct val="107000"/>
                        </a:lnSpc>
                        <a:spcAft>
                          <a:spcPts val="0"/>
                        </a:spcAft>
                      </a:pPr>
                      <a:r>
                        <a:rPr lang="en-CA" sz="2400" dirty="0" smtClean="0">
                          <a:effectLst/>
                        </a:rPr>
                        <a:t>BALAI</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143510" marB="143510" anchor="ctr"/>
                </a:tc>
                <a:tc>
                  <a:txBody>
                    <a:bodyPr/>
                    <a:lstStyle/>
                    <a:p>
                      <a:pPr>
                        <a:lnSpc>
                          <a:spcPct val="107000"/>
                        </a:lnSpc>
                        <a:spcAft>
                          <a:spcPts val="0"/>
                        </a:spcAft>
                      </a:pPr>
                      <a:r>
                        <a:rPr lang="en-CA" sz="2400" dirty="0" err="1" smtClean="0">
                          <a:effectLst/>
                        </a:rPr>
                        <a:t>Rezultat</a:t>
                      </a:r>
                      <a:r>
                        <a:rPr lang="lt-LT" sz="2400" dirty="0">
                          <a:effectLst/>
                        </a:rPr>
                        <a:t>ų</a:t>
                      </a:r>
                      <a:r>
                        <a:rPr lang="en-GB" sz="2400" dirty="0">
                          <a:effectLst/>
                        </a:rPr>
                        <a:t> </a:t>
                      </a:r>
                      <a:r>
                        <a:rPr lang="en-GB" sz="2400" dirty="0" err="1">
                          <a:effectLst/>
                        </a:rPr>
                        <a:t>interpretavimas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143510" marB="143510" anchor="ctr"/>
                </a:tc>
                <a:extLst>
                  <a:ext uri="{0D108BD9-81ED-4DB2-BD59-A6C34878D82A}">
                    <a16:rowId xmlns:a16="http://schemas.microsoft.com/office/drawing/2014/main" val="2414986248"/>
                  </a:ext>
                </a:extLst>
              </a:tr>
              <a:tr h="522672">
                <a:tc>
                  <a:txBody>
                    <a:bodyPr/>
                    <a:lstStyle/>
                    <a:p>
                      <a:pPr>
                        <a:lnSpc>
                          <a:spcPts val="1500"/>
                        </a:lnSpc>
                        <a:spcAft>
                          <a:spcPts val="0"/>
                        </a:spcAft>
                      </a:pPr>
                      <a:r>
                        <a:rPr lang="en-CA" sz="2400">
                          <a:effectLst/>
                        </a:rPr>
                        <a:t>15-18</a:t>
                      </a:r>
                      <a:endParaRPr lang="en-CA" sz="240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95885" marB="95885" anchor="b"/>
                </a:tc>
                <a:tc>
                  <a:txBody>
                    <a:bodyPr/>
                    <a:lstStyle/>
                    <a:p>
                      <a:pPr fontAlgn="base">
                        <a:lnSpc>
                          <a:spcPct val="150000"/>
                        </a:lnSpc>
                        <a:spcAft>
                          <a:spcPts val="1330"/>
                        </a:spcAft>
                      </a:pPr>
                      <a:r>
                        <a:rPr lang="en-CA" sz="2400" dirty="0">
                          <a:effectLst/>
                        </a:rPr>
                        <a:t>N</a:t>
                      </a:r>
                      <a:r>
                        <a:rPr lang="lt-LT" sz="2400" dirty="0">
                          <a:effectLst/>
                        </a:rPr>
                        <a:t>ė</a:t>
                      </a:r>
                      <a:r>
                        <a:rPr lang="en-GB" sz="2400" dirty="0" err="1">
                          <a:effectLst/>
                        </a:rPr>
                        <a:t>ra</a:t>
                      </a:r>
                      <a:r>
                        <a:rPr lang="en-GB" sz="2400" dirty="0">
                          <a:effectLst/>
                        </a:rPr>
                        <a:t> </a:t>
                      </a:r>
                      <a:r>
                        <a:rPr lang="en-GB" sz="2400" dirty="0" err="1">
                          <a:effectLst/>
                        </a:rPr>
                        <a:t>perdegimo</a:t>
                      </a:r>
                      <a:r>
                        <a:rPr lang="en-GB" sz="2400" dirty="0">
                          <a:effectLst/>
                        </a:rPr>
                        <a:t> </a:t>
                      </a:r>
                      <a:r>
                        <a:rPr lang="en-GB" sz="2400" dirty="0" err="1">
                          <a:effectLst/>
                        </a:rPr>
                        <a:t>sindromo</a:t>
                      </a:r>
                      <a:r>
                        <a:rPr lang="en-GB" sz="2400" dirty="0">
                          <a:effectLst/>
                        </a:rPr>
                        <a:t> </a:t>
                      </a:r>
                      <a:r>
                        <a:rPr lang="en-GB" sz="2400" dirty="0" err="1">
                          <a:effectLst/>
                        </a:rPr>
                        <a:t>požymi</a:t>
                      </a:r>
                      <a:r>
                        <a:rPr lang="lt-LT" sz="2400" dirty="0">
                          <a:effectLst/>
                        </a:rPr>
                        <a:t>ų</a:t>
                      </a:r>
                      <a:r>
                        <a:rPr lang="en-GB" sz="2400" dirty="0">
                          <a:effectLst/>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95885" marB="95885" anchor="b"/>
                </a:tc>
                <a:extLst>
                  <a:ext uri="{0D108BD9-81ED-4DB2-BD59-A6C34878D82A}">
                    <a16:rowId xmlns:a16="http://schemas.microsoft.com/office/drawing/2014/main" val="4017365788"/>
                  </a:ext>
                </a:extLst>
              </a:tr>
              <a:tr h="783140">
                <a:tc>
                  <a:txBody>
                    <a:bodyPr/>
                    <a:lstStyle/>
                    <a:p>
                      <a:pPr>
                        <a:lnSpc>
                          <a:spcPts val="1500"/>
                        </a:lnSpc>
                        <a:spcAft>
                          <a:spcPts val="0"/>
                        </a:spcAft>
                      </a:pPr>
                      <a:r>
                        <a:rPr lang="en-CA" sz="2400">
                          <a:effectLst/>
                        </a:rPr>
                        <a:t>19-32</a:t>
                      </a:r>
                      <a:endParaRPr lang="en-CA" sz="240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95885" marB="95885" anchor="b"/>
                </a:tc>
                <a:tc>
                  <a:txBody>
                    <a:bodyPr/>
                    <a:lstStyle/>
                    <a:p>
                      <a:pPr fontAlgn="base">
                        <a:lnSpc>
                          <a:spcPct val="150000"/>
                        </a:lnSpc>
                        <a:spcAft>
                          <a:spcPts val="1330"/>
                        </a:spcAft>
                      </a:pPr>
                      <a:r>
                        <a:rPr lang="en-CA" sz="2400" dirty="0" err="1">
                          <a:effectLst/>
                        </a:rPr>
                        <a:t>Nedidelis</a:t>
                      </a:r>
                      <a:r>
                        <a:rPr lang="en-CA" sz="2400" dirty="0">
                          <a:effectLst/>
                        </a:rPr>
                        <a:t> “</a:t>
                      </a:r>
                      <a:r>
                        <a:rPr lang="en-CA" sz="2400" dirty="0" err="1">
                          <a:effectLst/>
                        </a:rPr>
                        <a:t>perdegimas</a:t>
                      </a:r>
                      <a:r>
                        <a:rPr lang="en-CA" sz="2400" dirty="0">
                          <a:effectLst/>
                        </a:rPr>
                        <a:t>”, </a:t>
                      </a:r>
                      <a:r>
                        <a:rPr lang="en-CA" sz="2400" dirty="0" err="1">
                          <a:effectLst/>
                        </a:rPr>
                        <a:t>nebent</a:t>
                      </a:r>
                      <a:r>
                        <a:rPr lang="en-CA" sz="2400" dirty="0">
                          <a:effectLst/>
                        </a:rPr>
                        <a:t> kai </a:t>
                      </a:r>
                      <a:r>
                        <a:rPr lang="en-CA" sz="2400" dirty="0" err="1">
                          <a:effectLst/>
                        </a:rPr>
                        <a:t>kurie</a:t>
                      </a:r>
                      <a:r>
                        <a:rPr lang="en-CA" sz="2400" dirty="0">
                          <a:effectLst/>
                        </a:rPr>
                        <a:t> </a:t>
                      </a:r>
                      <a:r>
                        <a:rPr lang="en-CA" sz="2400" dirty="0" err="1">
                          <a:effectLst/>
                        </a:rPr>
                        <a:t>veiksniai</a:t>
                      </a:r>
                      <a:r>
                        <a:rPr lang="en-CA" sz="2400" dirty="0">
                          <a:effectLst/>
                        </a:rPr>
                        <a:t> </a:t>
                      </a:r>
                      <a:r>
                        <a:rPr lang="en-CA" sz="2400" dirty="0" smtClean="0">
                          <a:effectLst/>
                        </a:rPr>
                        <a:t>(</a:t>
                      </a:r>
                      <a:r>
                        <a:rPr lang="en-CA" sz="2400" dirty="0" err="1" smtClean="0">
                          <a:effectLst/>
                        </a:rPr>
                        <a:t>klausimai</a:t>
                      </a:r>
                      <a:r>
                        <a:rPr lang="en-CA" sz="2400" dirty="0" smtClean="0">
                          <a:effectLst/>
                        </a:rPr>
                        <a:t>) </a:t>
                      </a:r>
                      <a:r>
                        <a:rPr lang="en-CA" sz="2400" dirty="0" err="1" smtClean="0">
                          <a:effectLst/>
                        </a:rPr>
                        <a:t>yra</a:t>
                      </a:r>
                      <a:r>
                        <a:rPr lang="en-CA" sz="2400" dirty="0" smtClean="0">
                          <a:effectLst/>
                        </a:rPr>
                        <a:t> </a:t>
                      </a:r>
                      <a:r>
                        <a:rPr lang="en-CA" sz="2400" dirty="0" err="1">
                          <a:effectLst/>
                        </a:rPr>
                        <a:t>itin</a:t>
                      </a:r>
                      <a:r>
                        <a:rPr lang="en-CA" sz="2400" dirty="0">
                          <a:effectLst/>
                        </a:rPr>
                        <a:t> </a:t>
                      </a:r>
                      <a:r>
                        <a:rPr lang="en-CA" sz="2400" dirty="0" err="1">
                          <a:effectLst/>
                        </a:rPr>
                        <a:t>stiprūs</a:t>
                      </a:r>
                      <a:r>
                        <a:rPr lang="en-CA" sz="2400" dirty="0">
                          <a:effectLst/>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95885" marB="95885" anchor="b"/>
                </a:tc>
                <a:extLst>
                  <a:ext uri="{0D108BD9-81ED-4DB2-BD59-A6C34878D82A}">
                    <a16:rowId xmlns:a16="http://schemas.microsoft.com/office/drawing/2014/main" val="690627669"/>
                  </a:ext>
                </a:extLst>
              </a:tr>
              <a:tr h="783140">
                <a:tc>
                  <a:txBody>
                    <a:bodyPr/>
                    <a:lstStyle/>
                    <a:p>
                      <a:pPr>
                        <a:lnSpc>
                          <a:spcPts val="1500"/>
                        </a:lnSpc>
                        <a:spcAft>
                          <a:spcPts val="0"/>
                        </a:spcAft>
                      </a:pPr>
                      <a:r>
                        <a:rPr lang="en-CA" sz="2400" dirty="0">
                          <a:effectLst/>
                        </a:rPr>
                        <a:t>33-49</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95885" marB="95885" anchor="b"/>
                </a:tc>
                <a:tc>
                  <a:txBody>
                    <a:bodyPr/>
                    <a:lstStyle/>
                    <a:p>
                      <a:pPr fontAlgn="base">
                        <a:lnSpc>
                          <a:spcPct val="150000"/>
                        </a:lnSpc>
                        <a:spcAft>
                          <a:spcPts val="1330"/>
                        </a:spcAft>
                      </a:pPr>
                      <a:r>
                        <a:rPr lang="en-CA" sz="2400" dirty="0" err="1">
                          <a:effectLst/>
                        </a:rPr>
                        <a:t>Būkite</a:t>
                      </a:r>
                      <a:r>
                        <a:rPr lang="en-CA" sz="2400" dirty="0">
                          <a:effectLst/>
                        </a:rPr>
                        <a:t> </a:t>
                      </a:r>
                      <a:r>
                        <a:rPr lang="en-CA" sz="2400" dirty="0" err="1">
                          <a:effectLst/>
                        </a:rPr>
                        <a:t>atsargūs</a:t>
                      </a:r>
                      <a:r>
                        <a:rPr lang="en-CA" sz="2400" dirty="0">
                          <a:effectLst/>
                        </a:rPr>
                        <a:t>, </a:t>
                      </a:r>
                      <a:r>
                        <a:rPr lang="en-CA" sz="2400" dirty="0" err="1">
                          <a:effectLst/>
                        </a:rPr>
                        <a:t>Jūs</a:t>
                      </a:r>
                      <a:r>
                        <a:rPr lang="en-CA" sz="2400" dirty="0">
                          <a:effectLst/>
                        </a:rPr>
                        <a:t> </a:t>
                      </a:r>
                      <a:r>
                        <a:rPr lang="en-CA" sz="2400" dirty="0" err="1">
                          <a:effectLst/>
                        </a:rPr>
                        <a:t>turite</a:t>
                      </a:r>
                      <a:r>
                        <a:rPr lang="en-CA" sz="2400" dirty="0">
                          <a:effectLst/>
                        </a:rPr>
                        <a:t> “</a:t>
                      </a:r>
                      <a:r>
                        <a:rPr lang="en-CA" sz="2400" dirty="0" err="1">
                          <a:effectLst/>
                        </a:rPr>
                        <a:t>perdegimo</a:t>
                      </a:r>
                      <a:r>
                        <a:rPr lang="en-CA" sz="2400" dirty="0">
                          <a:effectLst/>
                        </a:rPr>
                        <a:t>” </a:t>
                      </a:r>
                      <a:r>
                        <a:rPr lang="en-CA" sz="2400" dirty="0" err="1">
                          <a:effectLst/>
                        </a:rPr>
                        <a:t>riziką</a:t>
                      </a:r>
                      <a:r>
                        <a:rPr lang="en-CA" sz="2400" dirty="0">
                          <a:effectLst/>
                        </a:rPr>
                        <a:t> (</a:t>
                      </a:r>
                      <a:r>
                        <a:rPr lang="en-CA" sz="2400" dirty="0" err="1">
                          <a:effectLst/>
                        </a:rPr>
                        <a:t>ypač</a:t>
                      </a:r>
                      <a:r>
                        <a:rPr lang="en-CA" sz="2400" dirty="0">
                          <a:effectLst/>
                        </a:rPr>
                        <a:t>, </a:t>
                      </a:r>
                      <a:r>
                        <a:rPr lang="en-CA" sz="2400" dirty="0" err="1">
                          <a:effectLst/>
                        </a:rPr>
                        <a:t>jei</a:t>
                      </a:r>
                      <a:r>
                        <a:rPr lang="en-CA" sz="2400" dirty="0">
                          <a:effectLst/>
                        </a:rPr>
                        <a:t> kai </a:t>
                      </a:r>
                      <a:r>
                        <a:rPr lang="en-CA" sz="2400" dirty="0" err="1">
                          <a:effectLst/>
                        </a:rPr>
                        <a:t>kurie</a:t>
                      </a:r>
                      <a:r>
                        <a:rPr lang="en-CA" sz="2400" dirty="0">
                          <a:effectLst/>
                        </a:rPr>
                        <a:t> </a:t>
                      </a:r>
                      <a:r>
                        <a:rPr lang="en-CA" sz="2400" dirty="0" err="1">
                          <a:effectLst/>
                        </a:rPr>
                        <a:t>balai</a:t>
                      </a:r>
                      <a:r>
                        <a:rPr lang="en-CA" sz="2400" dirty="0">
                          <a:effectLst/>
                        </a:rPr>
                        <a:t> </a:t>
                      </a:r>
                      <a:r>
                        <a:rPr lang="en-CA" sz="2400" dirty="0" err="1">
                          <a:effectLst/>
                        </a:rPr>
                        <a:t>yra</a:t>
                      </a:r>
                      <a:r>
                        <a:rPr lang="en-CA" sz="2400" dirty="0">
                          <a:effectLst/>
                        </a:rPr>
                        <a:t> </a:t>
                      </a:r>
                      <a:r>
                        <a:rPr lang="en-CA" sz="2400" dirty="0" err="1">
                          <a:effectLst/>
                        </a:rPr>
                        <a:t>aukšti</a:t>
                      </a:r>
                      <a:r>
                        <a:rPr lang="en-CA" sz="2400" dirty="0">
                          <a:effectLst/>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95885" marB="95885" anchor="b"/>
                </a:tc>
                <a:extLst>
                  <a:ext uri="{0D108BD9-81ED-4DB2-BD59-A6C34878D82A}">
                    <a16:rowId xmlns:a16="http://schemas.microsoft.com/office/drawing/2014/main" val="747986677"/>
                  </a:ext>
                </a:extLst>
              </a:tr>
              <a:tr h="783140">
                <a:tc>
                  <a:txBody>
                    <a:bodyPr/>
                    <a:lstStyle/>
                    <a:p>
                      <a:pPr>
                        <a:lnSpc>
                          <a:spcPts val="1500"/>
                        </a:lnSpc>
                        <a:spcAft>
                          <a:spcPts val="0"/>
                        </a:spcAft>
                      </a:pPr>
                      <a:r>
                        <a:rPr lang="en-CA" sz="2400">
                          <a:effectLst/>
                        </a:rPr>
                        <a:t>50-59</a:t>
                      </a:r>
                      <a:endParaRPr lang="en-CA" sz="240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95885" marB="95885" anchor="b">
                    <a:solidFill>
                      <a:srgbClr val="FF0000"/>
                    </a:solidFill>
                  </a:tcPr>
                </a:tc>
                <a:tc>
                  <a:txBody>
                    <a:bodyPr/>
                    <a:lstStyle/>
                    <a:p>
                      <a:pPr fontAlgn="base">
                        <a:lnSpc>
                          <a:spcPct val="150000"/>
                        </a:lnSpc>
                        <a:spcAft>
                          <a:spcPts val="1330"/>
                        </a:spcAft>
                      </a:pPr>
                      <a:r>
                        <a:rPr lang="en-CA" sz="2400" dirty="0" err="1">
                          <a:effectLst/>
                        </a:rPr>
                        <a:t>Jūs</a:t>
                      </a:r>
                      <a:r>
                        <a:rPr lang="en-CA" sz="2400" dirty="0">
                          <a:effectLst/>
                        </a:rPr>
                        <a:t> </a:t>
                      </a:r>
                      <a:r>
                        <a:rPr lang="en-CA" sz="2400" dirty="0" err="1">
                          <a:effectLst/>
                        </a:rPr>
                        <a:t>esate</a:t>
                      </a:r>
                      <a:r>
                        <a:rPr lang="en-CA" sz="2400" dirty="0">
                          <a:effectLst/>
                        </a:rPr>
                        <a:t> </a:t>
                      </a:r>
                      <a:r>
                        <a:rPr lang="en-CA" sz="2400" dirty="0" err="1">
                          <a:effectLst/>
                        </a:rPr>
                        <a:t>didel</a:t>
                      </a:r>
                      <a:r>
                        <a:rPr lang="lt-LT" sz="2400" dirty="0">
                          <a:effectLst/>
                        </a:rPr>
                        <a:t>ė</a:t>
                      </a:r>
                      <a:r>
                        <a:rPr lang="en-GB" sz="2400" dirty="0">
                          <a:effectLst/>
                        </a:rPr>
                        <a:t>je </a:t>
                      </a:r>
                      <a:r>
                        <a:rPr lang="en-GB" sz="2400" dirty="0" err="1">
                          <a:effectLst/>
                        </a:rPr>
                        <a:t>perdegimo</a:t>
                      </a:r>
                      <a:r>
                        <a:rPr lang="en-GB" sz="2400" dirty="0">
                          <a:effectLst/>
                        </a:rPr>
                        <a:t> </a:t>
                      </a:r>
                      <a:r>
                        <a:rPr lang="en-GB" sz="2400" dirty="0" err="1">
                          <a:effectLst/>
                        </a:rPr>
                        <a:t>rizikoje</a:t>
                      </a:r>
                      <a:r>
                        <a:rPr lang="en-GB" sz="2400" dirty="0">
                          <a:effectLst/>
                        </a:rPr>
                        <a:t> – </a:t>
                      </a:r>
                      <a:r>
                        <a:rPr lang="en-GB" sz="2400" dirty="0" err="1">
                          <a:effectLst/>
                        </a:rPr>
                        <a:t>turite</a:t>
                      </a:r>
                      <a:r>
                        <a:rPr lang="en-GB" sz="2400" dirty="0">
                          <a:effectLst/>
                        </a:rPr>
                        <a:t> </a:t>
                      </a:r>
                      <a:r>
                        <a:rPr lang="en-GB" sz="2400" dirty="0" err="1">
                          <a:effectLst/>
                        </a:rPr>
                        <a:t>tuoj</a:t>
                      </a:r>
                      <a:r>
                        <a:rPr lang="en-GB" sz="2400" dirty="0">
                          <a:effectLst/>
                        </a:rPr>
                        <a:t> pat </a:t>
                      </a:r>
                      <a:r>
                        <a:rPr lang="en-GB" sz="2400" dirty="0" err="1">
                          <a:effectLst/>
                        </a:rPr>
                        <a:t>imtis</a:t>
                      </a:r>
                      <a:r>
                        <a:rPr lang="en-GB" sz="2400" dirty="0">
                          <a:effectLst/>
                        </a:rPr>
                        <a:t> </a:t>
                      </a:r>
                      <a:r>
                        <a:rPr lang="en-GB" sz="2400" dirty="0" err="1">
                          <a:effectLst/>
                        </a:rPr>
                        <a:t>veiksm</a:t>
                      </a:r>
                      <a:r>
                        <a:rPr lang="lt-LT" sz="2400" dirty="0">
                          <a:effectLst/>
                        </a:rPr>
                        <a:t>ų</a:t>
                      </a:r>
                      <a:r>
                        <a:rPr lang="en-GB" sz="2400" dirty="0">
                          <a:effectLst/>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95885" marB="95885" anchor="b">
                    <a:solidFill>
                      <a:srgbClr val="FF0000"/>
                    </a:solidFill>
                  </a:tcPr>
                </a:tc>
                <a:extLst>
                  <a:ext uri="{0D108BD9-81ED-4DB2-BD59-A6C34878D82A}">
                    <a16:rowId xmlns:a16="http://schemas.microsoft.com/office/drawing/2014/main" val="1696109594"/>
                  </a:ext>
                </a:extLst>
              </a:tr>
              <a:tr h="783140">
                <a:tc>
                  <a:txBody>
                    <a:bodyPr/>
                    <a:lstStyle/>
                    <a:p>
                      <a:pPr>
                        <a:lnSpc>
                          <a:spcPts val="1500"/>
                        </a:lnSpc>
                        <a:spcAft>
                          <a:spcPts val="0"/>
                        </a:spcAft>
                      </a:pPr>
                      <a:r>
                        <a:rPr lang="en-CA" sz="2400" dirty="0">
                          <a:effectLst/>
                        </a:rPr>
                        <a:t>60-75</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95885" marB="95885" anchor="b">
                    <a:solidFill>
                      <a:srgbClr val="FF0000"/>
                    </a:solidFill>
                  </a:tcPr>
                </a:tc>
                <a:tc>
                  <a:txBody>
                    <a:bodyPr/>
                    <a:lstStyle/>
                    <a:p>
                      <a:pPr fontAlgn="base">
                        <a:lnSpc>
                          <a:spcPct val="150000"/>
                        </a:lnSpc>
                        <a:spcAft>
                          <a:spcPts val="1330"/>
                        </a:spcAft>
                      </a:pPr>
                      <a:r>
                        <a:rPr lang="en-CA" sz="2400" dirty="0" err="1">
                          <a:effectLst/>
                        </a:rPr>
                        <a:t>Jūs</a:t>
                      </a:r>
                      <a:r>
                        <a:rPr lang="en-CA" sz="2400" dirty="0">
                          <a:effectLst/>
                        </a:rPr>
                        <a:t> </a:t>
                      </a:r>
                      <a:r>
                        <a:rPr lang="en-CA" sz="2400" dirty="0" err="1">
                          <a:effectLst/>
                        </a:rPr>
                        <a:t>esate</a:t>
                      </a:r>
                      <a:r>
                        <a:rPr lang="en-CA" sz="2400" dirty="0">
                          <a:effectLst/>
                        </a:rPr>
                        <a:t> </a:t>
                      </a:r>
                      <a:r>
                        <a:rPr lang="en-CA" sz="2400" dirty="0" err="1">
                          <a:effectLst/>
                        </a:rPr>
                        <a:t>itin</a:t>
                      </a:r>
                      <a:r>
                        <a:rPr lang="en-CA" sz="2400" dirty="0">
                          <a:effectLst/>
                        </a:rPr>
                        <a:t> </a:t>
                      </a:r>
                      <a:r>
                        <a:rPr lang="en-CA" sz="2400" dirty="0" err="1">
                          <a:effectLst/>
                        </a:rPr>
                        <a:t>didel</a:t>
                      </a:r>
                      <a:r>
                        <a:rPr lang="lt-LT" sz="2400" dirty="0">
                          <a:effectLst/>
                        </a:rPr>
                        <a:t>ė</a:t>
                      </a:r>
                      <a:r>
                        <a:rPr lang="en-GB" sz="2400" dirty="0">
                          <a:effectLst/>
                        </a:rPr>
                        <a:t>je </a:t>
                      </a:r>
                      <a:r>
                        <a:rPr lang="en-GB" sz="2400" dirty="0" err="1">
                          <a:effectLst/>
                        </a:rPr>
                        <a:t>perdegimo</a:t>
                      </a:r>
                      <a:r>
                        <a:rPr lang="en-GB" sz="2400" dirty="0">
                          <a:effectLst/>
                        </a:rPr>
                        <a:t> </a:t>
                      </a:r>
                      <a:r>
                        <a:rPr lang="en-GB" sz="2400" dirty="0" err="1">
                          <a:effectLst/>
                        </a:rPr>
                        <a:t>rizikoje</a:t>
                      </a:r>
                      <a:r>
                        <a:rPr lang="en-GB" sz="2400" dirty="0">
                          <a:effectLst/>
                        </a:rPr>
                        <a:t> – </a:t>
                      </a:r>
                      <a:r>
                        <a:rPr lang="en-GB" sz="2400" dirty="0" err="1">
                          <a:effectLst/>
                        </a:rPr>
                        <a:t>turite</a:t>
                      </a:r>
                      <a:r>
                        <a:rPr lang="en-GB" sz="2400" dirty="0">
                          <a:effectLst/>
                        </a:rPr>
                        <a:t> </a:t>
                      </a:r>
                      <a:r>
                        <a:rPr lang="en-GB" sz="2400" dirty="0" err="1">
                          <a:effectLst/>
                        </a:rPr>
                        <a:t>tuoj</a:t>
                      </a:r>
                      <a:r>
                        <a:rPr lang="en-GB" sz="2400" dirty="0">
                          <a:effectLst/>
                        </a:rPr>
                        <a:t> pat </a:t>
                      </a:r>
                      <a:r>
                        <a:rPr lang="en-GB" sz="2400" dirty="0" err="1">
                          <a:effectLst/>
                        </a:rPr>
                        <a:t>imtis</a:t>
                      </a:r>
                      <a:r>
                        <a:rPr lang="en-GB" sz="2400" dirty="0">
                          <a:effectLst/>
                        </a:rPr>
                        <a:t> </a:t>
                      </a:r>
                      <a:r>
                        <a:rPr lang="en-GB" sz="2400" dirty="0" err="1">
                          <a:effectLst/>
                        </a:rPr>
                        <a:t>veiksm</a:t>
                      </a:r>
                      <a:r>
                        <a:rPr lang="lt-LT" sz="2400" dirty="0">
                          <a:effectLst/>
                        </a:rPr>
                        <a:t>ų</a:t>
                      </a:r>
                      <a:r>
                        <a:rPr lang="en-GB" sz="2400" dirty="0">
                          <a:effectLst/>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3510" marR="143510" marT="95885" marB="95885" anchor="b">
                    <a:solidFill>
                      <a:srgbClr val="FF0000"/>
                    </a:solidFill>
                  </a:tcPr>
                </a:tc>
                <a:extLst>
                  <a:ext uri="{0D108BD9-81ED-4DB2-BD59-A6C34878D82A}">
                    <a16:rowId xmlns:a16="http://schemas.microsoft.com/office/drawing/2014/main" val="2901788320"/>
                  </a:ext>
                </a:extLst>
              </a:tr>
            </a:tbl>
          </a:graphicData>
        </a:graphic>
      </p:graphicFrame>
    </p:spTree>
    <p:extLst>
      <p:ext uri="{BB962C8B-B14F-4D97-AF65-F5344CB8AC3E}">
        <p14:creationId xmlns:p14="http://schemas.microsoft.com/office/powerpoint/2010/main" val="2706244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4436" y="5324354"/>
            <a:ext cx="6596605" cy="737734"/>
          </a:xfrm>
        </p:spPr>
        <p:txBody>
          <a:bodyPr>
            <a:normAutofit fontScale="90000"/>
          </a:bodyPr>
          <a:lstStyle/>
          <a:p>
            <a:r>
              <a:rPr lang="en-CA" sz="2400" i="1" dirty="0" err="1">
                <a:solidFill>
                  <a:schemeClr val="bg2"/>
                </a:solidFill>
              </a:rPr>
              <a:t>Nitobe</a:t>
            </a:r>
            <a:r>
              <a:rPr lang="en-CA" sz="2400" i="1" dirty="0">
                <a:solidFill>
                  <a:schemeClr val="bg2"/>
                </a:solidFill>
              </a:rPr>
              <a:t> Sodas , </a:t>
            </a:r>
            <a:r>
              <a:rPr lang="en-CA" sz="2400" i="1" dirty="0" smtClean="0">
                <a:solidFill>
                  <a:schemeClr val="bg2"/>
                </a:solidFill>
              </a:rPr>
              <a:t>Brit</a:t>
            </a:r>
            <a:r>
              <a:rPr lang="lt-LT" sz="2400" i="1" dirty="0" smtClean="0">
                <a:solidFill>
                  <a:schemeClr val="bg2"/>
                </a:solidFill>
              </a:rPr>
              <a:t>ų</a:t>
            </a:r>
            <a:r>
              <a:rPr lang="en-CA" sz="2400" i="1" dirty="0" smtClean="0">
                <a:solidFill>
                  <a:schemeClr val="bg2"/>
                </a:solidFill>
              </a:rPr>
              <a:t> </a:t>
            </a:r>
            <a:r>
              <a:rPr lang="en-CA" sz="2400" i="1" dirty="0" err="1" smtClean="0">
                <a:solidFill>
                  <a:schemeClr val="bg2"/>
                </a:solidFill>
              </a:rPr>
              <a:t>Kolumbijos</a:t>
            </a:r>
            <a:r>
              <a:rPr lang="en-CA" sz="2400" i="1" dirty="0" smtClean="0">
                <a:solidFill>
                  <a:schemeClr val="bg2"/>
                </a:solidFill>
              </a:rPr>
              <a:t> </a:t>
            </a:r>
            <a:r>
              <a:rPr lang="en-CA" sz="2400" i="1" dirty="0" err="1" smtClean="0">
                <a:solidFill>
                  <a:schemeClr val="bg2"/>
                </a:solidFill>
              </a:rPr>
              <a:t>Universiteto</a:t>
            </a:r>
            <a:r>
              <a:rPr lang="en-CA" sz="2400" i="1" dirty="0" smtClean="0">
                <a:solidFill>
                  <a:schemeClr val="bg2"/>
                </a:solidFill>
              </a:rPr>
              <a:t> </a:t>
            </a:r>
            <a:r>
              <a:rPr lang="en-CA" sz="2400" i="1" dirty="0" err="1" smtClean="0">
                <a:solidFill>
                  <a:schemeClr val="bg2"/>
                </a:solidFill>
              </a:rPr>
              <a:t>teritorijoje</a:t>
            </a:r>
            <a:endParaRPr lang="en-CA" sz="2400" i="1" dirty="0">
              <a:solidFill>
                <a:schemeClr val="bg2"/>
              </a:solidFill>
            </a:endParaRPr>
          </a:p>
        </p:txBody>
      </p:sp>
      <p:pic>
        <p:nvPicPr>
          <p:cNvPr id="4" name="Content Placeholder 3"/>
          <p:cNvPicPr>
            <a:picLocks noGrp="1" noChangeAspect="1"/>
          </p:cNvPicPr>
          <p:nvPr>
            <p:ph idx="1"/>
          </p:nvPr>
        </p:nvPicPr>
        <p:blipFill>
          <a:blip r:embed="rId2"/>
          <a:stretch>
            <a:fillRect/>
          </a:stretch>
        </p:blipFill>
        <p:spPr>
          <a:xfrm>
            <a:off x="310055" y="1685624"/>
            <a:ext cx="11239322" cy="3638730"/>
          </a:xfrm>
          <a:prstGeom prst="rect">
            <a:avLst/>
          </a:prstGeom>
        </p:spPr>
      </p:pic>
      <p:sp>
        <p:nvSpPr>
          <p:cNvPr id="3" name="TextBox 2"/>
          <p:cNvSpPr txBox="1"/>
          <p:nvPr/>
        </p:nvSpPr>
        <p:spPr>
          <a:xfrm>
            <a:off x="3325477" y="573476"/>
            <a:ext cx="5208477" cy="646331"/>
          </a:xfrm>
          <a:prstGeom prst="rect">
            <a:avLst/>
          </a:prstGeom>
          <a:noFill/>
        </p:spPr>
        <p:txBody>
          <a:bodyPr wrap="none" rtlCol="0">
            <a:spAutoFit/>
          </a:bodyPr>
          <a:lstStyle/>
          <a:p>
            <a:r>
              <a:rPr lang="en-CA" sz="3600" dirty="0" err="1">
                <a:solidFill>
                  <a:schemeClr val="accent6">
                    <a:lumMod val="20000"/>
                    <a:lumOff val="80000"/>
                  </a:schemeClr>
                </a:solidFill>
                <a:latin typeface="Lucida Handwriting" panose="03010101010101010101" pitchFamily="66" charset="0"/>
              </a:rPr>
              <a:t>Ačiū</a:t>
            </a:r>
            <a:r>
              <a:rPr lang="en-CA" sz="3600" dirty="0">
                <a:solidFill>
                  <a:schemeClr val="accent6">
                    <a:lumMod val="20000"/>
                    <a:lumOff val="80000"/>
                  </a:schemeClr>
                </a:solidFill>
                <a:latin typeface="Lucida Handwriting" panose="03010101010101010101" pitchFamily="66" charset="0"/>
              </a:rPr>
              <a:t> </a:t>
            </a:r>
            <a:r>
              <a:rPr lang="en-CA" sz="3600" dirty="0" err="1">
                <a:solidFill>
                  <a:schemeClr val="accent6">
                    <a:lumMod val="20000"/>
                    <a:lumOff val="80000"/>
                  </a:schemeClr>
                </a:solidFill>
                <a:latin typeface="Lucida Handwriting" panose="03010101010101010101" pitchFamily="66" charset="0"/>
              </a:rPr>
              <a:t>už</a:t>
            </a:r>
            <a:r>
              <a:rPr lang="en-CA" sz="3600" dirty="0">
                <a:solidFill>
                  <a:schemeClr val="accent6">
                    <a:lumMod val="20000"/>
                    <a:lumOff val="80000"/>
                  </a:schemeClr>
                </a:solidFill>
                <a:latin typeface="Lucida Handwriting" panose="03010101010101010101" pitchFamily="66" charset="0"/>
              </a:rPr>
              <a:t> </a:t>
            </a:r>
            <a:r>
              <a:rPr lang="en-CA" sz="3600" dirty="0" err="1">
                <a:solidFill>
                  <a:schemeClr val="accent6">
                    <a:lumMod val="20000"/>
                    <a:lumOff val="80000"/>
                  </a:schemeClr>
                </a:solidFill>
                <a:latin typeface="Lucida Handwriting" panose="03010101010101010101" pitchFamily="66" charset="0"/>
              </a:rPr>
              <a:t>Jūsų</a:t>
            </a:r>
            <a:r>
              <a:rPr lang="en-CA" sz="3600" dirty="0">
                <a:solidFill>
                  <a:schemeClr val="accent6">
                    <a:lumMod val="20000"/>
                    <a:lumOff val="80000"/>
                  </a:schemeClr>
                </a:solidFill>
                <a:latin typeface="Lucida Handwriting" panose="03010101010101010101" pitchFamily="66" charset="0"/>
              </a:rPr>
              <a:t> </a:t>
            </a:r>
            <a:r>
              <a:rPr lang="en-CA" sz="3600" dirty="0" err="1">
                <a:solidFill>
                  <a:schemeClr val="accent6">
                    <a:lumMod val="20000"/>
                    <a:lumOff val="80000"/>
                  </a:schemeClr>
                </a:solidFill>
                <a:latin typeface="Lucida Handwriting" panose="03010101010101010101" pitchFamily="66" charset="0"/>
              </a:rPr>
              <a:t>dėmesį</a:t>
            </a:r>
            <a:r>
              <a:rPr lang="en-CA" sz="3600" dirty="0">
                <a:solidFill>
                  <a:schemeClr val="accent6">
                    <a:lumMod val="20000"/>
                    <a:lumOff val="80000"/>
                  </a:schemeClr>
                </a:solidFill>
                <a:latin typeface="Lucida Handwriting" panose="03010101010101010101" pitchFamily="66" charset="0"/>
              </a:rPr>
              <a:t>! </a:t>
            </a:r>
          </a:p>
        </p:txBody>
      </p:sp>
    </p:spTree>
    <p:extLst>
      <p:ext uri="{BB962C8B-B14F-4D97-AF65-F5344CB8AC3E}">
        <p14:creationId xmlns:p14="http://schemas.microsoft.com/office/powerpoint/2010/main" val="3294750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0473" y="458977"/>
            <a:ext cx="6827982" cy="1140402"/>
          </a:xfrm>
        </p:spPr>
        <p:txBody>
          <a:bodyPr>
            <a:normAutofit/>
          </a:bodyPr>
          <a:lstStyle/>
          <a:p>
            <a:r>
              <a:rPr lang="en-CA" sz="4000" dirty="0" err="1" smtClean="0">
                <a:solidFill>
                  <a:schemeClr val="accent6">
                    <a:lumMod val="40000"/>
                    <a:lumOff val="60000"/>
                  </a:schemeClr>
                </a:solidFill>
              </a:rPr>
              <a:t>Psichologija</a:t>
            </a:r>
            <a:r>
              <a:rPr lang="en-CA" sz="4000" dirty="0">
                <a:solidFill>
                  <a:schemeClr val="accent6">
                    <a:lumMod val="40000"/>
                    <a:lumOff val="60000"/>
                  </a:schemeClr>
                </a:solidFill>
              </a:rPr>
              <a:t> </a:t>
            </a:r>
            <a:r>
              <a:rPr lang="en-CA" sz="4000" dirty="0" err="1" smtClean="0">
                <a:solidFill>
                  <a:schemeClr val="accent6">
                    <a:lumMod val="40000"/>
                    <a:lumOff val="60000"/>
                  </a:schemeClr>
                </a:solidFill>
              </a:rPr>
              <a:t>Odontologijoje</a:t>
            </a:r>
            <a:endParaRPr lang="en-CA" sz="4000" dirty="0">
              <a:solidFill>
                <a:schemeClr val="accent6">
                  <a:lumMod val="40000"/>
                  <a:lumOff val="60000"/>
                </a:schemeClr>
              </a:solidFill>
            </a:endParaRPr>
          </a:p>
        </p:txBody>
      </p:sp>
      <p:sp>
        <p:nvSpPr>
          <p:cNvPr id="3" name="Content Placeholder 2"/>
          <p:cNvSpPr>
            <a:spLocks noGrp="1"/>
          </p:cNvSpPr>
          <p:nvPr>
            <p:ph idx="1"/>
          </p:nvPr>
        </p:nvSpPr>
        <p:spPr>
          <a:xfrm>
            <a:off x="249381" y="1599379"/>
            <a:ext cx="11612845" cy="4304514"/>
          </a:xfrm>
        </p:spPr>
        <p:txBody>
          <a:bodyPr>
            <a:normAutofit fontScale="92500" lnSpcReduction="10000"/>
          </a:bodyPr>
          <a:lstStyle/>
          <a:p>
            <a:pPr>
              <a:lnSpc>
                <a:spcPct val="170000"/>
              </a:lnSpc>
            </a:pPr>
            <a:r>
              <a:rPr lang="en-CA" dirty="0" err="1">
                <a:solidFill>
                  <a:schemeClr val="bg2"/>
                </a:solidFill>
              </a:rPr>
              <a:t>Sveikatos</a:t>
            </a:r>
            <a:r>
              <a:rPr lang="en-CA" dirty="0">
                <a:solidFill>
                  <a:schemeClr val="bg2"/>
                </a:solidFill>
              </a:rPr>
              <a:t> </a:t>
            </a:r>
            <a:r>
              <a:rPr lang="en-CA" dirty="0" err="1">
                <a:solidFill>
                  <a:schemeClr val="bg2"/>
                </a:solidFill>
              </a:rPr>
              <a:t>psichologija</a:t>
            </a:r>
            <a:r>
              <a:rPr lang="en-CA" dirty="0">
                <a:solidFill>
                  <a:schemeClr val="bg2"/>
                </a:solidFill>
              </a:rPr>
              <a:t>: </a:t>
            </a:r>
            <a:r>
              <a:rPr lang="en-CA" dirty="0" err="1">
                <a:solidFill>
                  <a:schemeClr val="bg2"/>
                </a:solidFill>
              </a:rPr>
              <a:t>mokslas</a:t>
            </a:r>
            <a:r>
              <a:rPr lang="en-CA" dirty="0">
                <a:solidFill>
                  <a:schemeClr val="bg2"/>
                </a:solidFill>
              </a:rPr>
              <a:t> </a:t>
            </a:r>
            <a:r>
              <a:rPr lang="en-CA" dirty="0" err="1">
                <a:solidFill>
                  <a:schemeClr val="bg2"/>
                </a:solidFill>
              </a:rPr>
              <a:t>apie</a:t>
            </a:r>
            <a:r>
              <a:rPr lang="en-CA" dirty="0">
                <a:solidFill>
                  <a:schemeClr val="bg2"/>
                </a:solidFill>
              </a:rPr>
              <a:t> </a:t>
            </a:r>
            <a:r>
              <a:rPr lang="en-CA" dirty="0" err="1" smtClean="0">
                <a:solidFill>
                  <a:schemeClr val="bg2"/>
                </a:solidFill>
              </a:rPr>
              <a:t>žmoni</a:t>
            </a:r>
            <a:r>
              <a:rPr lang="lt-LT" dirty="0" smtClean="0">
                <a:solidFill>
                  <a:schemeClr val="bg2"/>
                </a:solidFill>
              </a:rPr>
              <a:t>ų</a:t>
            </a:r>
            <a:r>
              <a:rPr lang="en-CA" dirty="0" smtClean="0">
                <a:solidFill>
                  <a:schemeClr val="bg2"/>
                </a:solidFill>
              </a:rPr>
              <a:t> </a:t>
            </a:r>
            <a:r>
              <a:rPr lang="en-CA" dirty="0" err="1" smtClean="0">
                <a:solidFill>
                  <a:schemeClr val="bg2"/>
                </a:solidFill>
              </a:rPr>
              <a:t>elgesį</a:t>
            </a:r>
            <a:r>
              <a:rPr lang="en-CA" dirty="0" smtClean="0">
                <a:solidFill>
                  <a:schemeClr val="bg2"/>
                </a:solidFill>
              </a:rPr>
              <a:t> </a:t>
            </a:r>
            <a:r>
              <a:rPr lang="en-CA" dirty="0" err="1" smtClean="0">
                <a:solidFill>
                  <a:schemeClr val="bg2"/>
                </a:solidFill>
              </a:rPr>
              <a:t>sveikatos</a:t>
            </a:r>
            <a:r>
              <a:rPr lang="en-CA" dirty="0" smtClean="0">
                <a:solidFill>
                  <a:schemeClr val="bg2"/>
                </a:solidFill>
              </a:rPr>
              <a:t>, </a:t>
            </a:r>
            <a:r>
              <a:rPr lang="en-CA" dirty="0" err="1" smtClean="0">
                <a:solidFill>
                  <a:schemeClr val="bg2"/>
                </a:solidFill>
              </a:rPr>
              <a:t>ligų</a:t>
            </a:r>
            <a:r>
              <a:rPr lang="en-CA" dirty="0" smtClean="0">
                <a:solidFill>
                  <a:schemeClr val="bg2"/>
                </a:solidFill>
              </a:rPr>
              <a:t> </a:t>
            </a:r>
            <a:r>
              <a:rPr lang="en-CA" dirty="0" err="1" smtClean="0">
                <a:solidFill>
                  <a:schemeClr val="bg2"/>
                </a:solidFill>
              </a:rPr>
              <a:t>profilaktikos</a:t>
            </a:r>
            <a:r>
              <a:rPr lang="en-CA" dirty="0" smtClean="0">
                <a:solidFill>
                  <a:schemeClr val="bg2"/>
                </a:solidFill>
              </a:rPr>
              <a:t> </a:t>
            </a:r>
            <a:r>
              <a:rPr lang="en-CA" dirty="0" err="1" smtClean="0">
                <a:solidFill>
                  <a:schemeClr val="bg2"/>
                </a:solidFill>
              </a:rPr>
              <a:t>ir</a:t>
            </a:r>
            <a:r>
              <a:rPr lang="en-CA" dirty="0" smtClean="0">
                <a:solidFill>
                  <a:schemeClr val="bg2"/>
                </a:solidFill>
              </a:rPr>
              <a:t> </a:t>
            </a:r>
            <a:r>
              <a:rPr lang="en-CA" dirty="0" err="1" smtClean="0">
                <a:solidFill>
                  <a:schemeClr val="bg2"/>
                </a:solidFill>
              </a:rPr>
              <a:t>kitose</a:t>
            </a:r>
            <a:r>
              <a:rPr lang="en-CA" dirty="0" smtClean="0">
                <a:solidFill>
                  <a:schemeClr val="bg2"/>
                </a:solidFill>
              </a:rPr>
              <a:t> </a:t>
            </a:r>
            <a:r>
              <a:rPr lang="en-CA" dirty="0" err="1" smtClean="0">
                <a:solidFill>
                  <a:schemeClr val="bg2"/>
                </a:solidFill>
              </a:rPr>
              <a:t>su</a:t>
            </a:r>
            <a:r>
              <a:rPr lang="en-CA" dirty="0" smtClean="0">
                <a:solidFill>
                  <a:schemeClr val="bg2"/>
                </a:solidFill>
              </a:rPr>
              <a:t> </a:t>
            </a:r>
            <a:r>
              <a:rPr lang="en-CA" dirty="0" err="1" smtClean="0">
                <a:solidFill>
                  <a:schemeClr val="bg2"/>
                </a:solidFill>
              </a:rPr>
              <a:t>sveikata</a:t>
            </a:r>
            <a:r>
              <a:rPr lang="en-CA" dirty="0" smtClean="0">
                <a:solidFill>
                  <a:schemeClr val="bg2"/>
                </a:solidFill>
              </a:rPr>
              <a:t> </a:t>
            </a:r>
            <a:r>
              <a:rPr lang="en-CA" dirty="0" err="1" smtClean="0">
                <a:solidFill>
                  <a:schemeClr val="bg2"/>
                </a:solidFill>
              </a:rPr>
              <a:t>susijusiose</a:t>
            </a:r>
            <a:r>
              <a:rPr lang="en-CA" dirty="0" smtClean="0">
                <a:solidFill>
                  <a:schemeClr val="bg2"/>
                </a:solidFill>
              </a:rPr>
              <a:t> </a:t>
            </a:r>
            <a:r>
              <a:rPr lang="en-CA" dirty="0" err="1" smtClean="0">
                <a:solidFill>
                  <a:schemeClr val="bg2"/>
                </a:solidFill>
              </a:rPr>
              <a:t>srityse</a:t>
            </a:r>
            <a:r>
              <a:rPr lang="en-CA" dirty="0">
                <a:solidFill>
                  <a:schemeClr val="bg2"/>
                </a:solidFill>
              </a:rPr>
              <a:t>.</a:t>
            </a:r>
          </a:p>
          <a:p>
            <a:pPr>
              <a:lnSpc>
                <a:spcPct val="170000"/>
              </a:lnSpc>
            </a:pPr>
            <a:r>
              <a:rPr lang="en-CA" dirty="0" err="1">
                <a:solidFill>
                  <a:schemeClr val="bg2"/>
                </a:solidFill>
              </a:rPr>
              <a:t>Psichologija</a:t>
            </a:r>
            <a:r>
              <a:rPr lang="en-CA" dirty="0">
                <a:solidFill>
                  <a:schemeClr val="bg2"/>
                </a:solidFill>
              </a:rPr>
              <a:t> </a:t>
            </a:r>
            <a:r>
              <a:rPr lang="en-CA" dirty="0" err="1">
                <a:solidFill>
                  <a:schemeClr val="bg2"/>
                </a:solidFill>
              </a:rPr>
              <a:t>yra</a:t>
            </a:r>
            <a:r>
              <a:rPr lang="en-CA" dirty="0">
                <a:solidFill>
                  <a:schemeClr val="bg2"/>
                </a:solidFill>
              </a:rPr>
              <a:t> </a:t>
            </a:r>
            <a:r>
              <a:rPr lang="en-CA" dirty="0" err="1">
                <a:solidFill>
                  <a:schemeClr val="bg2"/>
                </a:solidFill>
              </a:rPr>
              <a:t>svarbi</a:t>
            </a:r>
            <a:r>
              <a:rPr lang="en-CA" dirty="0">
                <a:solidFill>
                  <a:schemeClr val="bg2"/>
                </a:solidFill>
              </a:rPr>
              <a:t> </a:t>
            </a:r>
            <a:r>
              <a:rPr lang="en-CA" dirty="0" err="1">
                <a:solidFill>
                  <a:schemeClr val="bg2"/>
                </a:solidFill>
              </a:rPr>
              <a:t>bendradarbiavime</a:t>
            </a:r>
            <a:r>
              <a:rPr lang="en-CA" dirty="0">
                <a:solidFill>
                  <a:schemeClr val="bg2"/>
                </a:solidFill>
              </a:rPr>
              <a:t> tarp </a:t>
            </a:r>
            <a:r>
              <a:rPr lang="en-CA" dirty="0" err="1">
                <a:solidFill>
                  <a:schemeClr val="bg2"/>
                </a:solidFill>
              </a:rPr>
              <a:t>paciento</a:t>
            </a:r>
            <a:r>
              <a:rPr lang="en-CA" dirty="0">
                <a:solidFill>
                  <a:schemeClr val="bg2"/>
                </a:solidFill>
              </a:rPr>
              <a:t> ir </a:t>
            </a:r>
            <a:r>
              <a:rPr lang="en-CA" dirty="0" err="1">
                <a:solidFill>
                  <a:schemeClr val="bg2"/>
                </a:solidFill>
              </a:rPr>
              <a:t>sveikatos</a:t>
            </a:r>
            <a:r>
              <a:rPr lang="en-CA" dirty="0">
                <a:solidFill>
                  <a:schemeClr val="bg2"/>
                </a:solidFill>
              </a:rPr>
              <a:t> </a:t>
            </a:r>
            <a:r>
              <a:rPr lang="en-CA" dirty="0" err="1" smtClean="0">
                <a:solidFill>
                  <a:schemeClr val="bg2"/>
                </a:solidFill>
              </a:rPr>
              <a:t>specialisto</a:t>
            </a:r>
            <a:r>
              <a:rPr lang="en-CA" dirty="0">
                <a:solidFill>
                  <a:schemeClr val="bg2"/>
                </a:solidFill>
              </a:rPr>
              <a:t>.</a:t>
            </a:r>
          </a:p>
          <a:p>
            <a:pPr>
              <a:lnSpc>
                <a:spcPct val="170000"/>
              </a:lnSpc>
            </a:pPr>
            <a:r>
              <a:rPr lang="en-CA" dirty="0" err="1" smtClean="0">
                <a:solidFill>
                  <a:schemeClr val="bg2"/>
                </a:solidFill>
              </a:rPr>
              <a:t>Sveikatos</a:t>
            </a:r>
            <a:r>
              <a:rPr lang="en-CA" dirty="0" smtClean="0">
                <a:solidFill>
                  <a:schemeClr val="bg2"/>
                </a:solidFill>
              </a:rPr>
              <a:t> </a:t>
            </a:r>
            <a:r>
              <a:rPr lang="en-CA" dirty="0" err="1" smtClean="0">
                <a:solidFill>
                  <a:schemeClr val="bg2"/>
                </a:solidFill>
              </a:rPr>
              <a:t>išsaugojimo</a:t>
            </a:r>
            <a:r>
              <a:rPr lang="en-CA" dirty="0" smtClean="0">
                <a:solidFill>
                  <a:schemeClr val="bg2"/>
                </a:solidFill>
              </a:rPr>
              <a:t> </a:t>
            </a:r>
            <a:r>
              <a:rPr lang="en-CA" dirty="0" err="1" smtClean="0">
                <a:solidFill>
                  <a:schemeClr val="bg2"/>
                </a:solidFill>
              </a:rPr>
              <a:t>skirtumai</a:t>
            </a:r>
            <a:r>
              <a:rPr lang="en-CA" dirty="0" smtClean="0">
                <a:solidFill>
                  <a:schemeClr val="bg2"/>
                </a:solidFill>
              </a:rPr>
              <a:t> </a:t>
            </a:r>
            <a:r>
              <a:rPr lang="en-CA" dirty="0" err="1" smtClean="0">
                <a:solidFill>
                  <a:schemeClr val="bg2"/>
                </a:solidFill>
              </a:rPr>
              <a:t>siejami</a:t>
            </a:r>
            <a:r>
              <a:rPr lang="en-CA" dirty="0" smtClean="0">
                <a:solidFill>
                  <a:schemeClr val="bg2"/>
                </a:solidFill>
              </a:rPr>
              <a:t> </a:t>
            </a:r>
            <a:r>
              <a:rPr lang="en-CA" dirty="0" err="1" smtClean="0">
                <a:solidFill>
                  <a:schemeClr val="bg2"/>
                </a:solidFill>
              </a:rPr>
              <a:t>su</a:t>
            </a:r>
            <a:r>
              <a:rPr lang="en-CA" dirty="0" smtClean="0">
                <a:solidFill>
                  <a:schemeClr val="bg2"/>
                </a:solidFill>
              </a:rPr>
              <a:t> </a:t>
            </a:r>
            <a:r>
              <a:rPr lang="en-CA" dirty="0" err="1">
                <a:solidFill>
                  <a:schemeClr val="bg2"/>
                </a:solidFill>
              </a:rPr>
              <a:t>psichosocialiniais</a:t>
            </a:r>
            <a:r>
              <a:rPr lang="en-CA" dirty="0">
                <a:solidFill>
                  <a:schemeClr val="bg2"/>
                </a:solidFill>
              </a:rPr>
              <a:t> </a:t>
            </a:r>
            <a:r>
              <a:rPr lang="en-CA" dirty="0" err="1">
                <a:solidFill>
                  <a:schemeClr val="bg2"/>
                </a:solidFill>
              </a:rPr>
              <a:t>rizikos</a:t>
            </a:r>
            <a:r>
              <a:rPr lang="en-CA" dirty="0">
                <a:solidFill>
                  <a:schemeClr val="bg2"/>
                </a:solidFill>
              </a:rPr>
              <a:t> </a:t>
            </a:r>
            <a:r>
              <a:rPr lang="en-CA" dirty="0" err="1">
                <a:solidFill>
                  <a:schemeClr val="bg2"/>
                </a:solidFill>
              </a:rPr>
              <a:t>veiksniais</a:t>
            </a:r>
            <a:r>
              <a:rPr lang="en-CA" dirty="0">
                <a:solidFill>
                  <a:schemeClr val="bg2"/>
                </a:solidFill>
              </a:rPr>
              <a:t>.</a:t>
            </a:r>
          </a:p>
          <a:p>
            <a:pPr>
              <a:lnSpc>
                <a:spcPct val="170000"/>
              </a:lnSpc>
            </a:pPr>
            <a:r>
              <a:rPr lang="en-CA" dirty="0" err="1" smtClean="0">
                <a:solidFill>
                  <a:schemeClr val="bg2"/>
                </a:solidFill>
              </a:rPr>
              <a:t>Psichologin</a:t>
            </a:r>
            <a:r>
              <a:rPr lang="lt-LT" dirty="0" smtClean="0">
                <a:solidFill>
                  <a:schemeClr val="bg2"/>
                </a:solidFill>
              </a:rPr>
              <a:t>ė</a:t>
            </a:r>
            <a:r>
              <a:rPr lang="en-CA" dirty="0" smtClean="0">
                <a:solidFill>
                  <a:schemeClr val="bg2"/>
                </a:solidFill>
              </a:rPr>
              <a:t>s </a:t>
            </a:r>
            <a:r>
              <a:rPr lang="en-CA" dirty="0" err="1">
                <a:solidFill>
                  <a:schemeClr val="bg2"/>
                </a:solidFill>
              </a:rPr>
              <a:t>teorijos</a:t>
            </a:r>
            <a:r>
              <a:rPr lang="en-CA" dirty="0">
                <a:solidFill>
                  <a:schemeClr val="bg2"/>
                </a:solidFill>
              </a:rPr>
              <a:t> </a:t>
            </a:r>
            <a:r>
              <a:rPr lang="en-CA" dirty="0" err="1" smtClean="0">
                <a:solidFill>
                  <a:schemeClr val="bg2"/>
                </a:solidFill>
              </a:rPr>
              <a:t>naudingos</a:t>
            </a:r>
            <a:r>
              <a:rPr lang="en-CA" dirty="0" smtClean="0">
                <a:solidFill>
                  <a:schemeClr val="bg2"/>
                </a:solidFill>
              </a:rPr>
              <a:t> </a:t>
            </a:r>
            <a:r>
              <a:rPr lang="en-CA" dirty="0" err="1" smtClean="0">
                <a:solidFill>
                  <a:schemeClr val="bg2"/>
                </a:solidFill>
              </a:rPr>
              <a:t>ruošiant</a:t>
            </a:r>
            <a:r>
              <a:rPr lang="en-CA" dirty="0" smtClean="0">
                <a:solidFill>
                  <a:schemeClr val="bg2"/>
                </a:solidFill>
              </a:rPr>
              <a:t> </a:t>
            </a:r>
            <a:r>
              <a:rPr lang="en-CA" dirty="0" err="1" smtClean="0">
                <a:solidFill>
                  <a:schemeClr val="bg2"/>
                </a:solidFill>
              </a:rPr>
              <a:t>intervencijas</a:t>
            </a:r>
            <a:r>
              <a:rPr lang="en-CA" dirty="0">
                <a:solidFill>
                  <a:schemeClr val="bg2"/>
                </a:solidFill>
              </a:rPr>
              <a:t>, </a:t>
            </a:r>
            <a:r>
              <a:rPr lang="en-CA" dirty="0" err="1">
                <a:solidFill>
                  <a:schemeClr val="bg2"/>
                </a:solidFill>
              </a:rPr>
              <a:t>kurios</a:t>
            </a:r>
            <a:r>
              <a:rPr lang="en-CA" dirty="0">
                <a:solidFill>
                  <a:schemeClr val="bg2"/>
                </a:solidFill>
              </a:rPr>
              <a:t> </a:t>
            </a:r>
            <a:r>
              <a:rPr lang="en-CA" dirty="0" smtClean="0">
                <a:solidFill>
                  <a:schemeClr val="bg2"/>
                </a:solidFill>
              </a:rPr>
              <a:t>bus </a:t>
            </a:r>
            <a:r>
              <a:rPr lang="en-CA" dirty="0" err="1" smtClean="0">
                <a:solidFill>
                  <a:schemeClr val="bg2"/>
                </a:solidFill>
              </a:rPr>
              <a:t>efektyvesnės</a:t>
            </a:r>
            <a:r>
              <a:rPr lang="en-CA" dirty="0" smtClean="0">
                <a:solidFill>
                  <a:schemeClr val="bg2"/>
                </a:solidFill>
              </a:rPr>
              <a:t> </a:t>
            </a:r>
            <a:r>
              <a:rPr lang="en-CA" dirty="0" err="1">
                <a:solidFill>
                  <a:schemeClr val="bg2"/>
                </a:solidFill>
              </a:rPr>
              <a:t>nei</a:t>
            </a:r>
            <a:r>
              <a:rPr lang="en-CA" dirty="0">
                <a:solidFill>
                  <a:schemeClr val="bg2"/>
                </a:solidFill>
              </a:rPr>
              <a:t> </a:t>
            </a:r>
            <a:r>
              <a:rPr lang="en-CA" dirty="0" err="1">
                <a:solidFill>
                  <a:schemeClr val="bg2"/>
                </a:solidFill>
              </a:rPr>
              <a:t>įprasti</a:t>
            </a:r>
            <a:r>
              <a:rPr lang="en-CA" dirty="0">
                <a:solidFill>
                  <a:schemeClr val="bg2"/>
                </a:solidFill>
              </a:rPr>
              <a:t> </a:t>
            </a:r>
            <a:r>
              <a:rPr lang="en-CA" dirty="0" err="1">
                <a:solidFill>
                  <a:schemeClr val="bg2"/>
                </a:solidFill>
              </a:rPr>
              <a:t>pacientų</a:t>
            </a:r>
            <a:r>
              <a:rPr lang="en-CA" dirty="0">
                <a:solidFill>
                  <a:schemeClr val="bg2"/>
                </a:solidFill>
              </a:rPr>
              <a:t> </a:t>
            </a:r>
            <a:r>
              <a:rPr lang="en-CA" dirty="0" err="1">
                <a:solidFill>
                  <a:schemeClr val="bg2"/>
                </a:solidFill>
              </a:rPr>
              <a:t>švietimo</a:t>
            </a:r>
            <a:r>
              <a:rPr lang="en-CA" dirty="0">
                <a:solidFill>
                  <a:schemeClr val="bg2"/>
                </a:solidFill>
              </a:rPr>
              <a:t> </a:t>
            </a:r>
            <a:r>
              <a:rPr lang="en-CA" dirty="0" err="1" smtClean="0">
                <a:solidFill>
                  <a:schemeClr val="bg2"/>
                </a:solidFill>
              </a:rPr>
              <a:t>informavimo</a:t>
            </a:r>
            <a:r>
              <a:rPr lang="en-CA" dirty="0" smtClean="0">
                <a:solidFill>
                  <a:schemeClr val="bg2"/>
                </a:solidFill>
              </a:rPr>
              <a:t> </a:t>
            </a:r>
            <a:r>
              <a:rPr lang="en-CA" dirty="0" err="1" smtClean="0">
                <a:solidFill>
                  <a:schemeClr val="bg2"/>
                </a:solidFill>
              </a:rPr>
              <a:t>būdai</a:t>
            </a:r>
            <a:r>
              <a:rPr lang="en-CA" dirty="0">
                <a:solidFill>
                  <a:schemeClr val="bg2"/>
                </a:solidFill>
              </a:rPr>
              <a:t>.</a:t>
            </a:r>
          </a:p>
        </p:txBody>
      </p:sp>
      <p:sp>
        <p:nvSpPr>
          <p:cNvPr id="7" name="Rectangle 6"/>
          <p:cNvSpPr/>
          <p:nvPr/>
        </p:nvSpPr>
        <p:spPr>
          <a:xfrm>
            <a:off x="105293" y="5903893"/>
            <a:ext cx="12086707" cy="954107"/>
          </a:xfrm>
          <a:prstGeom prst="rect">
            <a:avLst/>
          </a:prstGeom>
        </p:spPr>
        <p:txBody>
          <a:bodyPr wrap="square">
            <a:spAutoFit/>
          </a:bodyPr>
          <a:lstStyle/>
          <a:p>
            <a:r>
              <a:rPr lang="en-CA" sz="1400" i="1" dirty="0" err="1">
                <a:solidFill>
                  <a:schemeClr val="tx2">
                    <a:lumMod val="20000"/>
                    <a:lumOff val="80000"/>
                  </a:schemeClr>
                </a:solidFill>
              </a:rPr>
              <a:t>Scambler</a:t>
            </a:r>
            <a:r>
              <a:rPr lang="en-CA" sz="1400" i="1" dirty="0">
                <a:solidFill>
                  <a:schemeClr val="tx2">
                    <a:lumMod val="20000"/>
                    <a:lumOff val="80000"/>
                  </a:schemeClr>
                </a:solidFill>
              </a:rPr>
              <a:t> S, Scott SE, </a:t>
            </a:r>
            <a:r>
              <a:rPr lang="en-CA" sz="1400" i="1" dirty="0" err="1">
                <a:solidFill>
                  <a:schemeClr val="tx2">
                    <a:lumMod val="20000"/>
                    <a:lumOff val="80000"/>
                  </a:schemeClr>
                </a:solidFill>
              </a:rPr>
              <a:t>Asimakopoulou</a:t>
            </a:r>
            <a:r>
              <a:rPr lang="en-CA" sz="1400" i="1" dirty="0">
                <a:solidFill>
                  <a:schemeClr val="tx2">
                    <a:lumMod val="20000"/>
                    <a:lumOff val="80000"/>
                  </a:schemeClr>
                </a:solidFill>
              </a:rPr>
              <a:t> K. Sociology and Psychology for the Dental Team. 2016. </a:t>
            </a:r>
            <a:r>
              <a:rPr lang="en-CA" sz="1400" i="1" dirty="0" err="1">
                <a:solidFill>
                  <a:schemeClr val="tx2">
                    <a:lumMod val="20000"/>
                    <a:lumOff val="80000"/>
                  </a:schemeClr>
                </a:solidFill>
                <a:latin typeface="Times New Roman" panose="02020603050405020304" pitchFamily="18" charset="0"/>
                <a:cs typeface="Times New Roman" panose="02020603050405020304" pitchFamily="18" charset="0"/>
              </a:rPr>
              <a:t>Dziaugyte</a:t>
            </a:r>
            <a:r>
              <a:rPr lang="en-CA" sz="1400" i="1" dirty="0">
                <a:solidFill>
                  <a:schemeClr val="tx2">
                    <a:lumMod val="20000"/>
                    <a:lumOff val="80000"/>
                  </a:schemeClr>
                </a:solidFill>
                <a:latin typeface="Times New Roman" panose="02020603050405020304" pitchFamily="18" charset="0"/>
                <a:cs typeface="Times New Roman" panose="02020603050405020304" pitchFamily="18" charset="0"/>
              </a:rPr>
              <a:t> L et al. Self-efficacy theory-based intervention in adolescents: a cluster randomized trial-focus on oral self-care practice and oral self-care skills. </a:t>
            </a:r>
            <a:r>
              <a:rPr lang="en-CA" sz="1400" i="1" dirty="0" err="1">
                <a:solidFill>
                  <a:schemeClr val="tx2">
                    <a:lumMod val="20000"/>
                    <a:lumOff val="80000"/>
                  </a:schemeClr>
                </a:solidFill>
                <a:latin typeface="Times New Roman" panose="02020603050405020304" pitchFamily="18" charset="0"/>
                <a:cs typeface="Times New Roman" panose="02020603050405020304" pitchFamily="18" charset="0"/>
              </a:rPr>
              <a:t>Int</a:t>
            </a:r>
            <a:r>
              <a:rPr lang="en-CA" sz="1400" i="1" dirty="0">
                <a:solidFill>
                  <a:schemeClr val="tx2">
                    <a:lumMod val="20000"/>
                    <a:lumOff val="80000"/>
                  </a:schemeClr>
                </a:solidFill>
                <a:latin typeface="Times New Roman" panose="02020603050405020304" pitchFamily="18" charset="0"/>
                <a:cs typeface="Times New Roman" panose="02020603050405020304" pitchFamily="18" charset="0"/>
              </a:rPr>
              <a:t> J </a:t>
            </a:r>
            <a:r>
              <a:rPr lang="en-CA" sz="1400" i="1" dirty="0" err="1">
                <a:solidFill>
                  <a:schemeClr val="tx2">
                    <a:lumMod val="20000"/>
                    <a:lumOff val="80000"/>
                  </a:schemeClr>
                </a:solidFill>
                <a:latin typeface="Times New Roman" panose="02020603050405020304" pitchFamily="18" charset="0"/>
                <a:cs typeface="Times New Roman" panose="02020603050405020304" pitchFamily="18" charset="0"/>
              </a:rPr>
              <a:t>Paediatr</a:t>
            </a:r>
            <a:r>
              <a:rPr lang="en-CA" sz="1400" i="1" dirty="0">
                <a:solidFill>
                  <a:schemeClr val="tx2">
                    <a:lumMod val="20000"/>
                    <a:lumOff val="80000"/>
                  </a:schemeClr>
                </a:solidFill>
                <a:latin typeface="Times New Roman" panose="02020603050405020304" pitchFamily="18" charset="0"/>
                <a:cs typeface="Times New Roman" panose="02020603050405020304" pitchFamily="18" charset="0"/>
              </a:rPr>
              <a:t> Dent. 2017; 27(1):37-46. </a:t>
            </a:r>
            <a:r>
              <a:rPr lang="en-CA" sz="1400" i="1" dirty="0" err="1">
                <a:solidFill>
                  <a:schemeClr val="tx2">
                    <a:lumMod val="20000"/>
                    <a:lumOff val="80000"/>
                  </a:schemeClr>
                </a:solidFill>
                <a:latin typeface="Times New Roman" panose="02020603050405020304" pitchFamily="18" charset="0"/>
                <a:cs typeface="Times New Roman" panose="02020603050405020304" pitchFamily="18" charset="0"/>
              </a:rPr>
              <a:t>doi</a:t>
            </a:r>
            <a:r>
              <a:rPr lang="en-CA" sz="1400" i="1" dirty="0">
                <a:solidFill>
                  <a:schemeClr val="tx2">
                    <a:lumMod val="20000"/>
                    <a:lumOff val="80000"/>
                  </a:schemeClr>
                </a:solidFill>
                <a:latin typeface="Times New Roman" panose="02020603050405020304" pitchFamily="18" charset="0"/>
                <a:cs typeface="Times New Roman" panose="02020603050405020304" pitchFamily="18" charset="0"/>
              </a:rPr>
              <a:t>: 10.1111/ipd.12223. </a:t>
            </a:r>
            <a:r>
              <a:rPr lang="en-CA" sz="1400" i="1" dirty="0" err="1">
                <a:solidFill>
                  <a:schemeClr val="tx2">
                    <a:lumMod val="20000"/>
                    <a:lumOff val="80000"/>
                  </a:schemeClr>
                </a:solidFill>
                <a:latin typeface="Times New Roman" panose="02020603050405020304" pitchFamily="18" charset="0"/>
                <a:cs typeface="Times New Roman" panose="02020603050405020304" pitchFamily="18" charset="0"/>
              </a:rPr>
              <a:t>Epub</a:t>
            </a:r>
            <a:r>
              <a:rPr lang="en-CA" sz="1400" i="1" dirty="0">
                <a:solidFill>
                  <a:schemeClr val="tx2">
                    <a:lumMod val="20000"/>
                    <a:lumOff val="80000"/>
                  </a:schemeClr>
                </a:solidFill>
                <a:latin typeface="Times New Roman" panose="02020603050405020304" pitchFamily="18" charset="0"/>
                <a:cs typeface="Times New Roman" panose="02020603050405020304" pitchFamily="18" charset="0"/>
              </a:rPr>
              <a:t> 2016 Jan 13. </a:t>
            </a:r>
            <a:r>
              <a:rPr lang="en-CA" sz="1400" i="1" dirty="0" err="1">
                <a:solidFill>
                  <a:schemeClr val="tx2">
                    <a:lumMod val="20000"/>
                    <a:lumOff val="80000"/>
                  </a:schemeClr>
                </a:solidFill>
              </a:rPr>
              <a:t>Aleksejūnien</a:t>
            </a:r>
            <a:r>
              <a:rPr lang="lt-LT" sz="1400" i="1" dirty="0">
                <a:solidFill>
                  <a:schemeClr val="tx2">
                    <a:lumMod val="20000"/>
                    <a:lumOff val="80000"/>
                  </a:schemeClr>
                </a:solidFill>
              </a:rPr>
              <a:t>ė</a:t>
            </a:r>
            <a:r>
              <a:rPr lang="en-CA" sz="1400" i="1" dirty="0">
                <a:solidFill>
                  <a:schemeClr val="tx2">
                    <a:lumMod val="20000"/>
                    <a:lumOff val="80000"/>
                  </a:schemeClr>
                </a:solidFill>
              </a:rPr>
              <a:t> J, </a:t>
            </a:r>
            <a:r>
              <a:rPr lang="en-CA" sz="1400" i="1" dirty="0" err="1">
                <a:solidFill>
                  <a:schemeClr val="tx2">
                    <a:lumMod val="20000"/>
                    <a:lumOff val="80000"/>
                  </a:schemeClr>
                </a:solidFill>
              </a:rPr>
              <a:t>Brukien</a:t>
            </a:r>
            <a:r>
              <a:rPr lang="lt-LT" sz="1400" i="1" dirty="0">
                <a:solidFill>
                  <a:schemeClr val="tx2">
                    <a:lumMod val="20000"/>
                    <a:lumOff val="80000"/>
                  </a:schemeClr>
                </a:solidFill>
              </a:rPr>
              <a:t>ė</a:t>
            </a:r>
            <a:r>
              <a:rPr lang="en-CA" sz="1400" i="1" dirty="0">
                <a:solidFill>
                  <a:schemeClr val="tx2">
                    <a:lumMod val="20000"/>
                    <a:lumOff val="80000"/>
                  </a:schemeClr>
                </a:solidFill>
              </a:rPr>
              <a:t> V. A cluster randomized theory-guided oral hygiene trial in adolescents –A latent Growth model. </a:t>
            </a:r>
            <a:r>
              <a:rPr lang="en-CA" sz="1400" i="1" dirty="0" err="1">
                <a:solidFill>
                  <a:schemeClr val="tx2">
                    <a:lumMod val="20000"/>
                    <a:lumOff val="80000"/>
                  </a:schemeClr>
                </a:solidFill>
              </a:rPr>
              <a:t>Int</a:t>
            </a:r>
            <a:r>
              <a:rPr lang="en-CA" sz="1400" i="1" dirty="0">
                <a:solidFill>
                  <a:schemeClr val="tx2">
                    <a:lumMod val="20000"/>
                    <a:lumOff val="80000"/>
                  </a:schemeClr>
                </a:solidFill>
              </a:rPr>
              <a:t> J Dent </a:t>
            </a:r>
            <a:r>
              <a:rPr lang="en-CA" sz="1400" i="1" dirty="0" err="1">
                <a:solidFill>
                  <a:schemeClr val="tx2">
                    <a:lumMod val="20000"/>
                    <a:lumOff val="80000"/>
                  </a:schemeClr>
                </a:solidFill>
              </a:rPr>
              <a:t>Hyg</a:t>
            </a:r>
            <a:r>
              <a:rPr lang="en-CA" sz="1400" i="1" dirty="0">
                <a:solidFill>
                  <a:schemeClr val="tx2">
                    <a:lumMod val="20000"/>
                    <a:lumOff val="80000"/>
                  </a:schemeClr>
                </a:solidFill>
              </a:rPr>
              <a:t>. 2017 May 17. </a:t>
            </a:r>
            <a:r>
              <a:rPr lang="en-CA" sz="1400" i="1" dirty="0" err="1">
                <a:solidFill>
                  <a:schemeClr val="tx2">
                    <a:lumMod val="20000"/>
                    <a:lumOff val="80000"/>
                  </a:schemeClr>
                </a:solidFill>
              </a:rPr>
              <a:t>doi</a:t>
            </a:r>
            <a:r>
              <a:rPr lang="en-CA" sz="1400" i="1" dirty="0">
                <a:solidFill>
                  <a:schemeClr val="tx2">
                    <a:lumMod val="20000"/>
                    <a:lumOff val="80000"/>
                  </a:schemeClr>
                </a:solidFill>
              </a:rPr>
              <a:t>: 10.1111/idh.12286. </a:t>
            </a:r>
            <a:r>
              <a:rPr lang="en-CA" sz="1400" i="1" dirty="0" err="1">
                <a:solidFill>
                  <a:schemeClr val="tx2">
                    <a:lumMod val="20000"/>
                    <a:lumOff val="80000"/>
                  </a:schemeClr>
                </a:solidFill>
              </a:rPr>
              <a:t>Epub</a:t>
            </a:r>
            <a:r>
              <a:rPr lang="en-CA" sz="1400" i="1" dirty="0">
                <a:solidFill>
                  <a:schemeClr val="tx2">
                    <a:lumMod val="20000"/>
                    <a:lumOff val="80000"/>
                  </a:schemeClr>
                </a:solidFill>
              </a:rPr>
              <a:t> ahead of print.  </a:t>
            </a:r>
          </a:p>
        </p:txBody>
      </p:sp>
      <p:pic>
        <p:nvPicPr>
          <p:cNvPr id="8" name="Picture 7"/>
          <p:cNvPicPr>
            <a:picLocks noChangeAspect="1"/>
          </p:cNvPicPr>
          <p:nvPr/>
        </p:nvPicPr>
        <p:blipFill>
          <a:blip r:embed="rId2"/>
          <a:stretch>
            <a:fillRect/>
          </a:stretch>
        </p:blipFill>
        <p:spPr>
          <a:xfrm>
            <a:off x="9594317" y="87440"/>
            <a:ext cx="2267909" cy="1511939"/>
          </a:xfrm>
          <a:prstGeom prst="rect">
            <a:avLst/>
          </a:prstGeom>
        </p:spPr>
      </p:pic>
    </p:spTree>
    <p:extLst>
      <p:ext uri="{BB962C8B-B14F-4D97-AF65-F5344CB8AC3E}">
        <p14:creationId xmlns:p14="http://schemas.microsoft.com/office/powerpoint/2010/main" val="22925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5105"/>
            <a:ext cx="12033504" cy="1240329"/>
          </a:xfrm>
        </p:spPr>
        <p:txBody>
          <a:bodyPr>
            <a:normAutofit/>
          </a:bodyPr>
          <a:lstStyle/>
          <a:p>
            <a:r>
              <a:rPr lang="en-CA" sz="3600" dirty="0" smtClean="0">
                <a:solidFill>
                  <a:schemeClr val="accent1">
                    <a:lumMod val="40000"/>
                    <a:lumOff val="60000"/>
                  </a:schemeClr>
                </a:solidFill>
              </a:rPr>
              <a:t>   </a:t>
            </a:r>
            <a:r>
              <a:rPr lang="en-CA" sz="3600" dirty="0" err="1" smtClean="0">
                <a:solidFill>
                  <a:schemeClr val="accent1">
                    <a:lumMod val="40000"/>
                    <a:lumOff val="60000"/>
                  </a:schemeClr>
                </a:solidFill>
              </a:rPr>
              <a:t>Pacient</a:t>
            </a:r>
            <a:r>
              <a:rPr lang="en-GB" sz="3600" dirty="0">
                <a:solidFill>
                  <a:schemeClr val="accent1">
                    <a:lumMod val="40000"/>
                    <a:lumOff val="60000"/>
                  </a:schemeClr>
                </a:solidFill>
              </a:rPr>
              <a:t>ai, </a:t>
            </a:r>
            <a:r>
              <a:rPr lang="en-GB" sz="3600" dirty="0" err="1" smtClean="0">
                <a:solidFill>
                  <a:schemeClr val="accent1">
                    <a:lumMod val="40000"/>
                    <a:lumOff val="60000"/>
                  </a:schemeClr>
                </a:solidFill>
              </a:rPr>
              <a:t>nesilaikantys</a:t>
            </a:r>
            <a:r>
              <a:rPr lang="en-GB" sz="3600" dirty="0" smtClean="0">
                <a:solidFill>
                  <a:schemeClr val="accent1">
                    <a:lumMod val="40000"/>
                    <a:lumOff val="60000"/>
                  </a:schemeClr>
                </a:solidFill>
              </a:rPr>
              <a:t> </a:t>
            </a:r>
            <a:r>
              <a:rPr lang="en-GB" sz="3600" dirty="0" err="1" smtClean="0">
                <a:solidFill>
                  <a:schemeClr val="accent1">
                    <a:lumMod val="40000"/>
                    <a:lumOff val="60000"/>
                  </a:schemeClr>
                </a:solidFill>
              </a:rPr>
              <a:t>stomatolgo</a:t>
            </a:r>
            <a:r>
              <a:rPr lang="en-GB" sz="3600" dirty="0" smtClean="0">
                <a:solidFill>
                  <a:schemeClr val="accent1">
                    <a:lumMod val="40000"/>
                    <a:lumOff val="60000"/>
                  </a:schemeClr>
                </a:solidFill>
              </a:rPr>
              <a:t>  </a:t>
            </a:r>
            <a:r>
              <a:rPr lang="en-GB" sz="3600" dirty="0" err="1" smtClean="0">
                <a:solidFill>
                  <a:schemeClr val="accent1">
                    <a:lumMod val="40000"/>
                    <a:lumOff val="60000"/>
                  </a:schemeClr>
                </a:solidFill>
              </a:rPr>
              <a:t>rekomendacij</a:t>
            </a:r>
            <a:r>
              <a:rPr lang="lt-LT" sz="3600" dirty="0" smtClean="0">
                <a:solidFill>
                  <a:schemeClr val="accent1">
                    <a:lumMod val="40000"/>
                    <a:lumOff val="60000"/>
                  </a:schemeClr>
                </a:solidFill>
              </a:rPr>
              <a:t>ų</a:t>
            </a:r>
            <a:endParaRPr lang="en-CA" sz="3600" dirty="0">
              <a:solidFill>
                <a:schemeClr val="accent1">
                  <a:lumMod val="40000"/>
                  <a:lumOff val="60000"/>
                </a:schemeClr>
              </a:solidFill>
            </a:endParaRPr>
          </a:p>
        </p:txBody>
      </p:sp>
      <p:sp>
        <p:nvSpPr>
          <p:cNvPr id="3" name="Content Placeholder 2"/>
          <p:cNvSpPr>
            <a:spLocks noGrp="1"/>
          </p:cNvSpPr>
          <p:nvPr>
            <p:ph idx="1"/>
          </p:nvPr>
        </p:nvSpPr>
        <p:spPr>
          <a:xfrm>
            <a:off x="195072" y="1275434"/>
            <a:ext cx="12089170" cy="4414165"/>
          </a:xfrm>
        </p:spPr>
        <p:txBody>
          <a:bodyPr>
            <a:normAutofit/>
          </a:bodyPr>
          <a:lstStyle/>
          <a:p>
            <a:pPr>
              <a:lnSpc>
                <a:spcPct val="160000"/>
              </a:lnSpc>
            </a:pPr>
            <a:r>
              <a:rPr lang="en-CA" dirty="0" err="1" smtClean="0">
                <a:solidFill>
                  <a:schemeClr val="bg2"/>
                </a:solidFill>
              </a:rPr>
              <a:t>Praleidžia</a:t>
            </a:r>
            <a:r>
              <a:rPr lang="en-CA" dirty="0" smtClean="0">
                <a:solidFill>
                  <a:schemeClr val="bg2"/>
                </a:solidFill>
              </a:rPr>
              <a:t> </a:t>
            </a:r>
            <a:r>
              <a:rPr lang="en-CA" dirty="0" err="1" smtClean="0">
                <a:solidFill>
                  <a:schemeClr val="bg2"/>
                </a:solidFill>
              </a:rPr>
              <a:t>odontologinius</a:t>
            </a:r>
            <a:r>
              <a:rPr lang="en-CA" dirty="0" smtClean="0">
                <a:solidFill>
                  <a:schemeClr val="bg2"/>
                </a:solidFill>
              </a:rPr>
              <a:t> </a:t>
            </a:r>
            <a:r>
              <a:rPr lang="en-CA" dirty="0" err="1" smtClean="0">
                <a:solidFill>
                  <a:schemeClr val="bg2"/>
                </a:solidFill>
              </a:rPr>
              <a:t>vizitus</a:t>
            </a:r>
            <a:r>
              <a:rPr lang="en-CA" dirty="0" smtClean="0">
                <a:solidFill>
                  <a:schemeClr val="bg2"/>
                </a:solidFill>
              </a:rPr>
              <a:t> </a:t>
            </a:r>
            <a:r>
              <a:rPr lang="en-CA" dirty="0" err="1" smtClean="0">
                <a:solidFill>
                  <a:schemeClr val="bg2"/>
                </a:solidFill>
              </a:rPr>
              <a:t>arba</a:t>
            </a:r>
            <a:r>
              <a:rPr lang="en-CA" dirty="0" smtClean="0">
                <a:solidFill>
                  <a:schemeClr val="bg2"/>
                </a:solidFill>
              </a:rPr>
              <a:t> </a:t>
            </a:r>
            <a:r>
              <a:rPr lang="en-CA" dirty="0" err="1" smtClean="0">
                <a:solidFill>
                  <a:schemeClr val="bg2"/>
                </a:solidFill>
              </a:rPr>
              <a:t>pavėluoja</a:t>
            </a:r>
            <a:r>
              <a:rPr lang="en-CA" dirty="0" smtClean="0">
                <a:solidFill>
                  <a:schemeClr val="bg2"/>
                </a:solidFill>
              </a:rPr>
              <a:t>.</a:t>
            </a:r>
            <a:endParaRPr lang="en-CA" dirty="0">
              <a:solidFill>
                <a:schemeClr val="bg2"/>
              </a:solidFill>
            </a:endParaRPr>
          </a:p>
          <a:p>
            <a:pPr>
              <a:lnSpc>
                <a:spcPct val="160000"/>
              </a:lnSpc>
            </a:pPr>
            <a:r>
              <a:rPr lang="en-CA" dirty="0" err="1" smtClean="0">
                <a:solidFill>
                  <a:schemeClr val="bg2"/>
                </a:solidFill>
              </a:rPr>
              <a:t>Nepradeda</a:t>
            </a:r>
            <a:r>
              <a:rPr lang="en-CA" dirty="0" smtClean="0">
                <a:solidFill>
                  <a:schemeClr val="bg2"/>
                </a:solidFill>
              </a:rPr>
              <a:t> </a:t>
            </a:r>
            <a:r>
              <a:rPr lang="en-CA" dirty="0" err="1" smtClean="0">
                <a:solidFill>
                  <a:schemeClr val="bg2"/>
                </a:solidFill>
              </a:rPr>
              <a:t>suplanuoto</a:t>
            </a:r>
            <a:r>
              <a:rPr lang="en-CA" dirty="0" smtClean="0">
                <a:solidFill>
                  <a:schemeClr val="bg2"/>
                </a:solidFill>
              </a:rPr>
              <a:t> </a:t>
            </a:r>
            <a:r>
              <a:rPr lang="en-CA" dirty="0" err="1" smtClean="0">
                <a:solidFill>
                  <a:schemeClr val="bg2"/>
                </a:solidFill>
              </a:rPr>
              <a:t>odontologinio</a:t>
            </a:r>
            <a:r>
              <a:rPr lang="en-CA" dirty="0" smtClean="0">
                <a:solidFill>
                  <a:schemeClr val="bg2"/>
                </a:solidFill>
              </a:rPr>
              <a:t> </a:t>
            </a:r>
            <a:r>
              <a:rPr lang="en-CA" dirty="0" err="1" smtClean="0">
                <a:solidFill>
                  <a:schemeClr val="bg2"/>
                </a:solidFill>
              </a:rPr>
              <a:t>gydymo</a:t>
            </a:r>
            <a:r>
              <a:rPr lang="en-CA" dirty="0" smtClean="0">
                <a:solidFill>
                  <a:schemeClr val="bg2"/>
                </a:solidFill>
              </a:rPr>
              <a:t>.</a:t>
            </a:r>
            <a:endParaRPr lang="en-CA" dirty="0">
              <a:solidFill>
                <a:schemeClr val="bg2"/>
              </a:solidFill>
            </a:endParaRPr>
          </a:p>
          <a:p>
            <a:pPr>
              <a:lnSpc>
                <a:spcPct val="160000"/>
              </a:lnSpc>
            </a:pPr>
            <a:r>
              <a:rPr lang="en-CA" dirty="0" err="1">
                <a:solidFill>
                  <a:schemeClr val="bg2"/>
                </a:solidFill>
              </a:rPr>
              <a:t>Gydymo</a:t>
            </a:r>
            <a:r>
              <a:rPr lang="en-CA" dirty="0">
                <a:solidFill>
                  <a:schemeClr val="bg2"/>
                </a:solidFill>
              </a:rPr>
              <a:t> </a:t>
            </a:r>
            <a:r>
              <a:rPr lang="en-CA" dirty="0" err="1">
                <a:solidFill>
                  <a:schemeClr val="bg2"/>
                </a:solidFill>
              </a:rPr>
              <a:t>metu</a:t>
            </a:r>
            <a:r>
              <a:rPr lang="en-CA" dirty="0">
                <a:solidFill>
                  <a:schemeClr val="bg2"/>
                </a:solidFill>
              </a:rPr>
              <a:t> </a:t>
            </a:r>
            <a:r>
              <a:rPr lang="en-CA" dirty="0" err="1" smtClean="0">
                <a:solidFill>
                  <a:schemeClr val="bg2"/>
                </a:solidFill>
              </a:rPr>
              <a:t>nesugeba</a:t>
            </a:r>
            <a:r>
              <a:rPr lang="en-CA" dirty="0" smtClean="0">
                <a:solidFill>
                  <a:schemeClr val="bg2"/>
                </a:solidFill>
              </a:rPr>
              <a:t> </a:t>
            </a:r>
            <a:r>
              <a:rPr lang="en-CA" dirty="0" err="1">
                <a:solidFill>
                  <a:schemeClr val="bg2"/>
                </a:solidFill>
              </a:rPr>
              <a:t>laikytis</a:t>
            </a:r>
            <a:r>
              <a:rPr lang="en-CA" dirty="0">
                <a:solidFill>
                  <a:schemeClr val="bg2"/>
                </a:solidFill>
              </a:rPr>
              <a:t> </a:t>
            </a:r>
            <a:r>
              <a:rPr lang="en-CA" dirty="0" err="1">
                <a:solidFill>
                  <a:schemeClr val="bg2"/>
                </a:solidFill>
              </a:rPr>
              <a:t>tinkamo</a:t>
            </a:r>
            <a:r>
              <a:rPr lang="en-CA" dirty="0">
                <a:solidFill>
                  <a:schemeClr val="bg2"/>
                </a:solidFill>
              </a:rPr>
              <a:t> </a:t>
            </a:r>
            <a:r>
              <a:rPr lang="en-CA" dirty="0" err="1">
                <a:solidFill>
                  <a:schemeClr val="bg2"/>
                </a:solidFill>
              </a:rPr>
              <a:t>elgesio</a:t>
            </a:r>
            <a:r>
              <a:rPr lang="en-CA" dirty="0">
                <a:solidFill>
                  <a:schemeClr val="bg2"/>
                </a:solidFill>
              </a:rPr>
              <a:t>.</a:t>
            </a:r>
          </a:p>
          <a:p>
            <a:pPr>
              <a:lnSpc>
                <a:spcPct val="160000"/>
              </a:lnSpc>
            </a:pPr>
            <a:r>
              <a:rPr lang="en-CA" dirty="0">
                <a:solidFill>
                  <a:schemeClr val="bg2"/>
                </a:solidFill>
              </a:rPr>
              <a:t>Per </a:t>
            </a:r>
            <a:r>
              <a:rPr lang="en-CA" dirty="0" err="1">
                <a:solidFill>
                  <a:schemeClr val="bg2"/>
                </a:solidFill>
              </a:rPr>
              <a:t>anksti</a:t>
            </a:r>
            <a:r>
              <a:rPr lang="en-CA" dirty="0">
                <a:solidFill>
                  <a:schemeClr val="bg2"/>
                </a:solidFill>
              </a:rPr>
              <a:t> </a:t>
            </a:r>
            <a:r>
              <a:rPr lang="en-CA" dirty="0" err="1" smtClean="0">
                <a:solidFill>
                  <a:schemeClr val="bg2"/>
                </a:solidFill>
              </a:rPr>
              <a:t>nutraukia</a:t>
            </a:r>
            <a:r>
              <a:rPr lang="en-CA" dirty="0" smtClean="0">
                <a:solidFill>
                  <a:schemeClr val="bg2"/>
                </a:solidFill>
              </a:rPr>
              <a:t> </a:t>
            </a:r>
            <a:r>
              <a:rPr lang="en-CA" dirty="0" err="1" smtClean="0">
                <a:solidFill>
                  <a:schemeClr val="bg2"/>
                </a:solidFill>
              </a:rPr>
              <a:t>suplanuotą</a:t>
            </a:r>
            <a:r>
              <a:rPr lang="en-CA" dirty="0" smtClean="0">
                <a:solidFill>
                  <a:schemeClr val="bg2"/>
                </a:solidFill>
              </a:rPr>
              <a:t> </a:t>
            </a:r>
            <a:r>
              <a:rPr lang="en-CA" dirty="0" err="1" smtClean="0">
                <a:solidFill>
                  <a:schemeClr val="bg2"/>
                </a:solidFill>
              </a:rPr>
              <a:t>gydymą</a:t>
            </a:r>
            <a:r>
              <a:rPr lang="en-CA" dirty="0" smtClean="0">
                <a:solidFill>
                  <a:schemeClr val="bg2"/>
                </a:solidFill>
              </a:rPr>
              <a:t>.</a:t>
            </a:r>
            <a:endParaRPr lang="en-CA" dirty="0">
              <a:solidFill>
                <a:schemeClr val="bg2"/>
              </a:solidFill>
            </a:endParaRPr>
          </a:p>
          <a:p>
            <a:pPr>
              <a:lnSpc>
                <a:spcPct val="160000"/>
              </a:lnSpc>
            </a:pPr>
            <a:r>
              <a:rPr lang="en-CA" dirty="0" err="1" smtClean="0">
                <a:solidFill>
                  <a:schemeClr val="bg2"/>
                </a:solidFill>
              </a:rPr>
              <a:t>Imasi</a:t>
            </a:r>
            <a:r>
              <a:rPr lang="en-CA" dirty="0" smtClean="0">
                <a:solidFill>
                  <a:schemeClr val="bg2"/>
                </a:solidFill>
              </a:rPr>
              <a:t> </a:t>
            </a:r>
            <a:r>
              <a:rPr lang="en-CA" dirty="0" err="1">
                <a:solidFill>
                  <a:schemeClr val="bg2"/>
                </a:solidFill>
              </a:rPr>
              <a:t>veiksmų</a:t>
            </a:r>
            <a:r>
              <a:rPr lang="en-CA" dirty="0">
                <a:solidFill>
                  <a:schemeClr val="bg2"/>
                </a:solidFill>
              </a:rPr>
              <a:t>, </a:t>
            </a:r>
            <a:r>
              <a:rPr lang="en-CA" dirty="0" err="1">
                <a:solidFill>
                  <a:schemeClr val="bg2"/>
                </a:solidFill>
              </a:rPr>
              <a:t>kurie</a:t>
            </a:r>
            <a:r>
              <a:rPr lang="en-CA" dirty="0">
                <a:solidFill>
                  <a:schemeClr val="bg2"/>
                </a:solidFill>
              </a:rPr>
              <a:t> </a:t>
            </a:r>
            <a:r>
              <a:rPr lang="en-CA" dirty="0" err="1">
                <a:solidFill>
                  <a:schemeClr val="bg2"/>
                </a:solidFill>
              </a:rPr>
              <a:t>nebuvo</a:t>
            </a:r>
            <a:r>
              <a:rPr lang="en-CA" dirty="0">
                <a:solidFill>
                  <a:schemeClr val="bg2"/>
                </a:solidFill>
              </a:rPr>
              <a:t> </a:t>
            </a:r>
            <a:r>
              <a:rPr lang="en-CA" dirty="0" err="1" smtClean="0">
                <a:solidFill>
                  <a:schemeClr val="bg2"/>
                </a:solidFill>
              </a:rPr>
              <a:t>numatyti</a:t>
            </a:r>
            <a:r>
              <a:rPr lang="en-CA" dirty="0" smtClean="0">
                <a:solidFill>
                  <a:schemeClr val="bg2"/>
                </a:solidFill>
              </a:rPr>
              <a:t> </a:t>
            </a:r>
            <a:r>
              <a:rPr lang="en-CA" dirty="0" err="1" smtClean="0">
                <a:solidFill>
                  <a:schemeClr val="bg2"/>
                </a:solidFill>
              </a:rPr>
              <a:t>planuojant</a:t>
            </a:r>
            <a:r>
              <a:rPr lang="en-CA" dirty="0" smtClean="0">
                <a:solidFill>
                  <a:schemeClr val="bg2"/>
                </a:solidFill>
              </a:rPr>
              <a:t> </a:t>
            </a:r>
            <a:r>
              <a:rPr lang="en-CA" dirty="0" err="1" smtClean="0">
                <a:solidFill>
                  <a:schemeClr val="bg2"/>
                </a:solidFill>
              </a:rPr>
              <a:t>gydymą</a:t>
            </a:r>
            <a:r>
              <a:rPr lang="en-CA" dirty="0" smtClean="0">
                <a:solidFill>
                  <a:schemeClr val="bg2"/>
                </a:solidFill>
              </a:rPr>
              <a:t> </a:t>
            </a:r>
            <a:r>
              <a:rPr lang="en-CA" dirty="0" smtClean="0">
                <a:solidFill>
                  <a:schemeClr val="bg2"/>
                </a:solidFill>
              </a:rPr>
              <a:t>(</a:t>
            </a:r>
            <a:r>
              <a:rPr lang="en-CA" dirty="0" err="1" smtClean="0">
                <a:solidFill>
                  <a:schemeClr val="bg2"/>
                </a:solidFill>
              </a:rPr>
              <a:t>pvz</a:t>
            </a:r>
            <a:r>
              <a:rPr lang="en-CA" dirty="0" smtClean="0">
                <a:solidFill>
                  <a:schemeClr val="bg2"/>
                </a:solidFill>
              </a:rPr>
              <a:t>. </a:t>
            </a:r>
            <a:r>
              <a:rPr lang="en-CA" dirty="0" err="1">
                <a:solidFill>
                  <a:schemeClr val="bg2"/>
                </a:solidFill>
              </a:rPr>
              <a:t>savigyda</a:t>
            </a:r>
            <a:r>
              <a:rPr lang="en-CA" dirty="0">
                <a:solidFill>
                  <a:schemeClr val="bg2"/>
                </a:solidFill>
              </a:rPr>
              <a:t>). </a:t>
            </a:r>
            <a:r>
              <a:rPr lang="lt-LT" dirty="0"/>
              <a:t> </a:t>
            </a:r>
            <a:endParaRPr lang="en-CA" dirty="0">
              <a:solidFill>
                <a:schemeClr val="bg2"/>
              </a:solidFill>
            </a:endParaRPr>
          </a:p>
        </p:txBody>
      </p:sp>
      <p:pic>
        <p:nvPicPr>
          <p:cNvPr id="4" name="Picture 3"/>
          <p:cNvPicPr>
            <a:picLocks noChangeAspect="1"/>
          </p:cNvPicPr>
          <p:nvPr/>
        </p:nvPicPr>
        <p:blipFill>
          <a:blip r:embed="rId2"/>
          <a:stretch>
            <a:fillRect/>
          </a:stretch>
        </p:blipFill>
        <p:spPr>
          <a:xfrm>
            <a:off x="9984095" y="270763"/>
            <a:ext cx="2049409" cy="2479958"/>
          </a:xfrm>
          <a:prstGeom prst="rect">
            <a:avLst/>
          </a:prstGeom>
        </p:spPr>
      </p:pic>
      <p:sp>
        <p:nvSpPr>
          <p:cNvPr id="5" name="Rectangle 4"/>
          <p:cNvSpPr/>
          <p:nvPr/>
        </p:nvSpPr>
        <p:spPr>
          <a:xfrm>
            <a:off x="195072" y="6160214"/>
            <a:ext cx="11838432" cy="646331"/>
          </a:xfrm>
          <a:prstGeom prst="rect">
            <a:avLst/>
          </a:prstGeom>
        </p:spPr>
        <p:txBody>
          <a:bodyPr wrap="square">
            <a:spAutoFit/>
          </a:bodyPr>
          <a:lstStyle/>
          <a:p>
            <a:r>
              <a:rPr lang="en-CA" i="1" dirty="0" err="1">
                <a:solidFill>
                  <a:schemeClr val="tx2">
                    <a:lumMod val="20000"/>
                    <a:lumOff val="80000"/>
                  </a:schemeClr>
                </a:solidFill>
              </a:rPr>
              <a:t>Misra</a:t>
            </a:r>
            <a:r>
              <a:rPr lang="en-CA" i="1" dirty="0">
                <a:solidFill>
                  <a:schemeClr val="tx2">
                    <a:lumMod val="20000"/>
                    <a:lumOff val="80000"/>
                  </a:schemeClr>
                </a:solidFill>
              </a:rPr>
              <a:t> S, Daly B, Dunne  S, Millar B, Packer M, </a:t>
            </a:r>
            <a:r>
              <a:rPr lang="en-CA" i="1" dirty="0" err="1">
                <a:solidFill>
                  <a:schemeClr val="tx2">
                    <a:lumMod val="20000"/>
                    <a:lumOff val="80000"/>
                  </a:schemeClr>
                </a:solidFill>
              </a:rPr>
              <a:t>Asimakopoulou</a:t>
            </a:r>
            <a:r>
              <a:rPr lang="en-CA" i="1" dirty="0">
                <a:solidFill>
                  <a:schemeClr val="tx2">
                    <a:lumMod val="20000"/>
                    <a:lumOff val="80000"/>
                  </a:schemeClr>
                </a:solidFill>
              </a:rPr>
              <a:t> K (2013). Dentist-patient communication: what do patients and dentists remember following a consultation? Implications for patient compliance. Patient Prefer Adherence, 7, 543-9.  </a:t>
            </a:r>
          </a:p>
        </p:txBody>
      </p:sp>
    </p:spTree>
    <p:extLst>
      <p:ext uri="{BB962C8B-B14F-4D97-AF65-F5344CB8AC3E}">
        <p14:creationId xmlns:p14="http://schemas.microsoft.com/office/powerpoint/2010/main" val="7143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137" y="220746"/>
            <a:ext cx="7174832" cy="1325563"/>
          </a:xfrm>
        </p:spPr>
        <p:txBody>
          <a:bodyPr>
            <a:normAutofit/>
          </a:bodyPr>
          <a:lstStyle/>
          <a:p>
            <a:r>
              <a:rPr lang="en-CA" sz="4000" dirty="0" err="1">
                <a:solidFill>
                  <a:schemeClr val="accent6">
                    <a:lumMod val="40000"/>
                    <a:lumOff val="60000"/>
                  </a:schemeClr>
                </a:solidFill>
              </a:rPr>
              <a:t>Kliūtys</a:t>
            </a:r>
            <a:r>
              <a:rPr lang="en-CA" sz="4000" dirty="0">
                <a:solidFill>
                  <a:schemeClr val="accent6">
                    <a:lumMod val="40000"/>
                    <a:lumOff val="60000"/>
                  </a:schemeClr>
                </a:solidFill>
              </a:rPr>
              <a:t> </a:t>
            </a:r>
            <a:r>
              <a:rPr lang="en-CA" sz="4000" dirty="0" err="1">
                <a:solidFill>
                  <a:schemeClr val="accent6">
                    <a:lumMod val="40000"/>
                    <a:lumOff val="60000"/>
                  </a:schemeClr>
                </a:solidFill>
              </a:rPr>
              <a:t>savalaikiam</a:t>
            </a:r>
            <a:r>
              <a:rPr lang="en-CA" sz="4000" dirty="0">
                <a:solidFill>
                  <a:schemeClr val="accent6">
                    <a:lumMod val="40000"/>
                    <a:lumOff val="60000"/>
                  </a:schemeClr>
                </a:solidFill>
              </a:rPr>
              <a:t> </a:t>
            </a:r>
            <a:r>
              <a:rPr lang="en-CA" sz="4000" dirty="0" err="1">
                <a:solidFill>
                  <a:schemeClr val="accent6">
                    <a:lumMod val="40000"/>
                    <a:lumOff val="60000"/>
                  </a:schemeClr>
                </a:solidFill>
              </a:rPr>
              <a:t>dant</a:t>
            </a:r>
            <a:r>
              <a:rPr lang="lt-LT" sz="4000" dirty="0">
                <a:solidFill>
                  <a:schemeClr val="accent6">
                    <a:lumMod val="40000"/>
                    <a:lumOff val="60000"/>
                  </a:schemeClr>
                </a:solidFill>
              </a:rPr>
              <a:t>ų</a:t>
            </a:r>
            <a:r>
              <a:rPr lang="en-GB" sz="4000" dirty="0">
                <a:solidFill>
                  <a:schemeClr val="accent6">
                    <a:lumMod val="40000"/>
                    <a:lumOff val="60000"/>
                  </a:schemeClr>
                </a:solidFill>
              </a:rPr>
              <a:t> </a:t>
            </a:r>
            <a:r>
              <a:rPr lang="en-GB" sz="4000" dirty="0" err="1">
                <a:solidFill>
                  <a:schemeClr val="accent6">
                    <a:lumMod val="40000"/>
                    <a:lumOff val="60000"/>
                  </a:schemeClr>
                </a:solidFill>
              </a:rPr>
              <a:t>gydymui</a:t>
            </a:r>
            <a:endParaRPr lang="en-CA" sz="4000" dirty="0">
              <a:solidFill>
                <a:schemeClr val="accent6">
                  <a:lumMod val="40000"/>
                  <a:lumOff val="60000"/>
                </a:schemeClr>
              </a:solidFill>
            </a:endParaRPr>
          </a:p>
        </p:txBody>
      </p:sp>
      <p:sp>
        <p:nvSpPr>
          <p:cNvPr id="3" name="Content Placeholder 2"/>
          <p:cNvSpPr>
            <a:spLocks noGrp="1"/>
          </p:cNvSpPr>
          <p:nvPr>
            <p:ph idx="1"/>
          </p:nvPr>
        </p:nvSpPr>
        <p:spPr>
          <a:xfrm>
            <a:off x="651401" y="1391515"/>
            <a:ext cx="11113655" cy="4351338"/>
          </a:xfrm>
        </p:spPr>
        <p:txBody>
          <a:bodyPr>
            <a:normAutofit/>
          </a:bodyPr>
          <a:lstStyle/>
          <a:p>
            <a:r>
              <a:rPr lang="en-CA" u="sng" dirty="0" err="1" smtClean="0">
                <a:solidFill>
                  <a:schemeClr val="bg2"/>
                </a:solidFill>
              </a:rPr>
              <a:t>Pagrindinės</a:t>
            </a:r>
            <a:r>
              <a:rPr lang="en-CA" dirty="0" smtClean="0">
                <a:solidFill>
                  <a:schemeClr val="bg2"/>
                </a:solidFill>
              </a:rPr>
              <a:t>: </a:t>
            </a:r>
            <a:r>
              <a:rPr lang="en-CA" dirty="0" err="1">
                <a:solidFill>
                  <a:schemeClr val="bg2"/>
                </a:solidFill>
              </a:rPr>
              <a:t>dantų</a:t>
            </a:r>
            <a:r>
              <a:rPr lang="en-CA" dirty="0">
                <a:solidFill>
                  <a:schemeClr val="bg2"/>
                </a:solidFill>
              </a:rPr>
              <a:t> </a:t>
            </a:r>
            <a:r>
              <a:rPr lang="en-CA" dirty="0" err="1">
                <a:solidFill>
                  <a:schemeClr val="bg2"/>
                </a:solidFill>
              </a:rPr>
              <a:t>gydymo</a:t>
            </a:r>
            <a:r>
              <a:rPr lang="en-CA" dirty="0">
                <a:solidFill>
                  <a:schemeClr val="bg2"/>
                </a:solidFill>
              </a:rPr>
              <a:t> </a:t>
            </a:r>
            <a:r>
              <a:rPr lang="en-CA" dirty="0" err="1">
                <a:solidFill>
                  <a:schemeClr val="bg2"/>
                </a:solidFill>
              </a:rPr>
              <a:t>baimė</a:t>
            </a:r>
            <a:r>
              <a:rPr lang="en-CA" dirty="0">
                <a:solidFill>
                  <a:schemeClr val="bg2"/>
                </a:solidFill>
              </a:rPr>
              <a:t> ir </a:t>
            </a:r>
            <a:r>
              <a:rPr lang="en-CA" dirty="0" err="1">
                <a:solidFill>
                  <a:schemeClr val="bg2"/>
                </a:solidFill>
              </a:rPr>
              <a:t>gydymo</a:t>
            </a:r>
            <a:r>
              <a:rPr lang="en-CA" dirty="0">
                <a:solidFill>
                  <a:schemeClr val="bg2"/>
                </a:solidFill>
              </a:rPr>
              <a:t> </a:t>
            </a:r>
            <a:r>
              <a:rPr lang="en-CA" dirty="0" err="1">
                <a:solidFill>
                  <a:schemeClr val="bg2"/>
                </a:solidFill>
              </a:rPr>
              <a:t>kaina</a:t>
            </a:r>
            <a:r>
              <a:rPr lang="en-CA" dirty="0">
                <a:solidFill>
                  <a:schemeClr val="bg2"/>
                </a:solidFill>
              </a:rPr>
              <a:t>.</a:t>
            </a:r>
            <a:endParaRPr lang="en-CA" u="sng" dirty="0">
              <a:solidFill>
                <a:schemeClr val="bg2"/>
              </a:solidFill>
            </a:endParaRPr>
          </a:p>
          <a:p>
            <a:endParaRPr lang="en-CA" u="sng" dirty="0" smtClean="0">
              <a:solidFill>
                <a:schemeClr val="bg2"/>
              </a:solidFill>
            </a:endParaRPr>
          </a:p>
          <a:p>
            <a:r>
              <a:rPr lang="en-CA" u="sng" dirty="0" err="1" smtClean="0">
                <a:solidFill>
                  <a:schemeClr val="bg2"/>
                </a:solidFill>
              </a:rPr>
              <a:t>Kitos</a:t>
            </a:r>
            <a:r>
              <a:rPr lang="en-CA" dirty="0" smtClean="0">
                <a:solidFill>
                  <a:schemeClr val="bg2"/>
                </a:solidFill>
              </a:rPr>
              <a:t>: </a:t>
            </a:r>
            <a:r>
              <a:rPr lang="en-CA" dirty="0" err="1" smtClean="0">
                <a:solidFill>
                  <a:schemeClr val="bg2"/>
                </a:solidFill>
              </a:rPr>
              <a:t>nejaukus</a:t>
            </a:r>
            <a:r>
              <a:rPr lang="en-CA" dirty="0" smtClean="0">
                <a:solidFill>
                  <a:schemeClr val="bg2"/>
                </a:solidFill>
              </a:rPr>
              <a:t> </a:t>
            </a:r>
            <a:r>
              <a:rPr lang="en-CA" dirty="0" err="1" smtClean="0">
                <a:solidFill>
                  <a:schemeClr val="bg2"/>
                </a:solidFill>
              </a:rPr>
              <a:t>laukiamasis</a:t>
            </a:r>
            <a:r>
              <a:rPr lang="en-CA" dirty="0">
                <a:solidFill>
                  <a:schemeClr val="bg2"/>
                </a:solidFill>
              </a:rPr>
              <a:t>, </a:t>
            </a:r>
            <a:r>
              <a:rPr lang="en-CA" dirty="0" err="1" smtClean="0">
                <a:solidFill>
                  <a:schemeClr val="bg2"/>
                </a:solidFill>
              </a:rPr>
              <a:t>paciento</a:t>
            </a:r>
            <a:r>
              <a:rPr lang="en-CA" dirty="0" smtClean="0">
                <a:solidFill>
                  <a:schemeClr val="bg2"/>
                </a:solidFill>
              </a:rPr>
              <a:t> </a:t>
            </a:r>
            <a:r>
              <a:rPr lang="en-CA" dirty="0" err="1" smtClean="0">
                <a:solidFill>
                  <a:schemeClr val="bg2"/>
                </a:solidFill>
              </a:rPr>
              <a:t>negal</a:t>
            </a:r>
            <a:r>
              <a:rPr lang="lt-LT" dirty="0" smtClean="0">
                <a:solidFill>
                  <a:schemeClr val="bg2"/>
                </a:solidFill>
              </a:rPr>
              <a:t>ė</a:t>
            </a:r>
            <a:r>
              <a:rPr lang="en-CA" dirty="0" err="1" smtClean="0">
                <a:solidFill>
                  <a:schemeClr val="bg2"/>
                </a:solidFill>
              </a:rPr>
              <a:t>jimas</a:t>
            </a:r>
            <a:r>
              <a:rPr lang="en-CA" dirty="0" smtClean="0">
                <a:solidFill>
                  <a:schemeClr val="bg2"/>
                </a:solidFill>
              </a:rPr>
              <a:t> </a:t>
            </a:r>
            <a:r>
              <a:rPr lang="en-CA" dirty="0" err="1" smtClean="0">
                <a:solidFill>
                  <a:schemeClr val="bg2"/>
                </a:solidFill>
              </a:rPr>
              <a:t>kontroliuoti</a:t>
            </a:r>
            <a:r>
              <a:rPr lang="en-CA" dirty="0" smtClean="0">
                <a:solidFill>
                  <a:schemeClr val="bg2"/>
                </a:solidFill>
              </a:rPr>
              <a:t> </a:t>
            </a:r>
            <a:r>
              <a:rPr lang="en-CA" dirty="0" err="1" smtClean="0">
                <a:solidFill>
                  <a:schemeClr val="bg2"/>
                </a:solidFill>
              </a:rPr>
              <a:t>esamos</a:t>
            </a:r>
            <a:r>
              <a:rPr lang="en-CA" dirty="0" smtClean="0">
                <a:solidFill>
                  <a:schemeClr val="bg2"/>
                </a:solidFill>
              </a:rPr>
              <a:t> </a:t>
            </a:r>
            <a:r>
              <a:rPr lang="en-CA" dirty="0" err="1" smtClean="0">
                <a:solidFill>
                  <a:schemeClr val="bg2"/>
                </a:solidFill>
              </a:rPr>
              <a:t>situacijos</a:t>
            </a:r>
            <a:r>
              <a:rPr lang="en-CA" dirty="0" smtClean="0">
                <a:solidFill>
                  <a:schemeClr val="bg2"/>
                </a:solidFill>
              </a:rPr>
              <a:t>, </a:t>
            </a:r>
            <a:r>
              <a:rPr lang="en-CA" dirty="0" err="1" smtClean="0">
                <a:solidFill>
                  <a:schemeClr val="bg2"/>
                </a:solidFill>
              </a:rPr>
              <a:t>nepriimtina</a:t>
            </a:r>
            <a:r>
              <a:rPr lang="en-CA" dirty="0" smtClean="0">
                <a:solidFill>
                  <a:schemeClr val="bg2"/>
                </a:solidFill>
              </a:rPr>
              <a:t> </a:t>
            </a:r>
            <a:r>
              <a:rPr lang="en-CA" dirty="0" err="1" smtClean="0">
                <a:solidFill>
                  <a:schemeClr val="bg2"/>
                </a:solidFill>
              </a:rPr>
              <a:t>odontologo</a:t>
            </a:r>
            <a:r>
              <a:rPr lang="en-CA" dirty="0" smtClean="0">
                <a:solidFill>
                  <a:schemeClr val="bg2"/>
                </a:solidFill>
              </a:rPr>
              <a:t> </a:t>
            </a:r>
            <a:r>
              <a:rPr lang="en-CA" dirty="0" err="1" smtClean="0">
                <a:solidFill>
                  <a:schemeClr val="bg2"/>
                </a:solidFill>
              </a:rPr>
              <a:t>asmenyb</a:t>
            </a:r>
            <a:r>
              <a:rPr lang="lt-LT" dirty="0" smtClean="0">
                <a:solidFill>
                  <a:schemeClr val="bg2"/>
                </a:solidFill>
              </a:rPr>
              <a:t>ė</a:t>
            </a:r>
            <a:r>
              <a:rPr lang="en-CA" dirty="0" smtClean="0">
                <a:solidFill>
                  <a:schemeClr val="bg2"/>
                </a:solidFill>
              </a:rPr>
              <a:t>, </a:t>
            </a:r>
            <a:r>
              <a:rPr lang="en-CA" dirty="0" err="1">
                <a:solidFill>
                  <a:schemeClr val="bg2"/>
                </a:solidFill>
              </a:rPr>
              <a:t>gydymo</a:t>
            </a:r>
            <a:r>
              <a:rPr lang="en-CA" dirty="0">
                <a:solidFill>
                  <a:schemeClr val="bg2"/>
                </a:solidFill>
              </a:rPr>
              <a:t> </a:t>
            </a:r>
            <a:r>
              <a:rPr lang="en-CA" dirty="0" err="1">
                <a:solidFill>
                  <a:schemeClr val="bg2"/>
                </a:solidFill>
              </a:rPr>
              <a:t>procedūrų</a:t>
            </a:r>
            <a:r>
              <a:rPr lang="en-CA" dirty="0">
                <a:solidFill>
                  <a:schemeClr val="bg2"/>
                </a:solidFill>
              </a:rPr>
              <a:t> </a:t>
            </a:r>
            <a:r>
              <a:rPr lang="en-CA" dirty="0" err="1">
                <a:solidFill>
                  <a:schemeClr val="bg2"/>
                </a:solidFill>
              </a:rPr>
              <a:t>kvapai</a:t>
            </a:r>
            <a:r>
              <a:rPr lang="en-CA" dirty="0">
                <a:solidFill>
                  <a:schemeClr val="bg2"/>
                </a:solidFill>
              </a:rPr>
              <a:t> ir </a:t>
            </a:r>
            <a:r>
              <a:rPr lang="en-CA" dirty="0" err="1">
                <a:solidFill>
                  <a:schemeClr val="bg2"/>
                </a:solidFill>
              </a:rPr>
              <a:t>garsai</a:t>
            </a:r>
            <a:r>
              <a:rPr lang="en-CA" dirty="0">
                <a:solidFill>
                  <a:schemeClr val="bg2"/>
                </a:solidFill>
              </a:rPr>
              <a:t>, </a:t>
            </a:r>
            <a:r>
              <a:rPr lang="en-CA" dirty="0" err="1" smtClean="0">
                <a:solidFill>
                  <a:schemeClr val="bg2"/>
                </a:solidFill>
              </a:rPr>
              <a:t>elgesys</a:t>
            </a:r>
            <a:r>
              <a:rPr lang="en-CA" dirty="0" smtClean="0">
                <a:solidFill>
                  <a:schemeClr val="bg2"/>
                </a:solidFill>
              </a:rPr>
              <a:t> </a:t>
            </a:r>
            <a:r>
              <a:rPr lang="en-CA" dirty="0" err="1">
                <a:solidFill>
                  <a:schemeClr val="bg2"/>
                </a:solidFill>
              </a:rPr>
              <a:t>su</a:t>
            </a:r>
            <a:r>
              <a:rPr lang="en-CA" dirty="0">
                <a:solidFill>
                  <a:schemeClr val="bg2"/>
                </a:solidFill>
              </a:rPr>
              <a:t> </a:t>
            </a:r>
            <a:r>
              <a:rPr lang="en-CA" dirty="0" err="1">
                <a:solidFill>
                  <a:schemeClr val="bg2"/>
                </a:solidFill>
              </a:rPr>
              <a:t>pacientu</a:t>
            </a:r>
            <a:r>
              <a:rPr lang="en-CA" dirty="0">
                <a:solidFill>
                  <a:schemeClr val="bg2"/>
                </a:solidFill>
              </a:rPr>
              <a:t> </a:t>
            </a:r>
            <a:r>
              <a:rPr lang="en-CA" dirty="0" err="1">
                <a:solidFill>
                  <a:schemeClr val="bg2"/>
                </a:solidFill>
              </a:rPr>
              <a:t>lyg</a:t>
            </a:r>
            <a:r>
              <a:rPr lang="en-CA" dirty="0">
                <a:solidFill>
                  <a:schemeClr val="bg2"/>
                </a:solidFill>
              </a:rPr>
              <a:t> </a:t>
            </a:r>
            <a:r>
              <a:rPr lang="en-CA" dirty="0" err="1">
                <a:solidFill>
                  <a:schemeClr val="bg2"/>
                </a:solidFill>
              </a:rPr>
              <a:t>jis</a:t>
            </a:r>
            <a:r>
              <a:rPr lang="en-CA" dirty="0">
                <a:solidFill>
                  <a:schemeClr val="bg2"/>
                </a:solidFill>
              </a:rPr>
              <a:t> </a:t>
            </a:r>
            <a:r>
              <a:rPr lang="en-CA" dirty="0" err="1">
                <a:solidFill>
                  <a:schemeClr val="bg2"/>
                </a:solidFill>
              </a:rPr>
              <a:t>būtų</a:t>
            </a:r>
            <a:r>
              <a:rPr lang="en-CA" dirty="0">
                <a:solidFill>
                  <a:schemeClr val="bg2"/>
                </a:solidFill>
              </a:rPr>
              <a:t> </a:t>
            </a:r>
            <a:r>
              <a:rPr lang="en-CA" dirty="0" err="1" smtClean="0">
                <a:solidFill>
                  <a:schemeClr val="bg2"/>
                </a:solidFill>
              </a:rPr>
              <a:t>tiesiog</a:t>
            </a:r>
            <a:r>
              <a:rPr lang="en-CA" dirty="0" smtClean="0">
                <a:solidFill>
                  <a:schemeClr val="bg2"/>
                </a:solidFill>
              </a:rPr>
              <a:t> </a:t>
            </a:r>
            <a:r>
              <a:rPr lang="en-CA" dirty="0">
                <a:solidFill>
                  <a:schemeClr val="bg2"/>
                </a:solidFill>
              </a:rPr>
              <a:t>“</a:t>
            </a:r>
            <a:r>
              <a:rPr lang="en-CA" dirty="0" err="1">
                <a:solidFill>
                  <a:schemeClr val="bg2"/>
                </a:solidFill>
              </a:rPr>
              <a:t>burna</a:t>
            </a:r>
            <a:r>
              <a:rPr lang="en-CA" dirty="0">
                <a:solidFill>
                  <a:schemeClr val="bg2"/>
                </a:solidFill>
              </a:rPr>
              <a:t>”.</a:t>
            </a:r>
          </a:p>
          <a:p>
            <a:endParaRPr lang="en-CA" sz="1800" dirty="0">
              <a:solidFill>
                <a:schemeClr val="bg2"/>
              </a:solidFill>
            </a:endParaRPr>
          </a:p>
          <a:p>
            <a:r>
              <a:rPr lang="en-CA" u="sng" dirty="0" err="1">
                <a:solidFill>
                  <a:schemeClr val="bg2"/>
                </a:solidFill>
              </a:rPr>
              <a:t>Gero</a:t>
            </a:r>
            <a:r>
              <a:rPr lang="en-CA" u="sng" dirty="0">
                <a:solidFill>
                  <a:schemeClr val="bg2"/>
                </a:solidFill>
              </a:rPr>
              <a:t> </a:t>
            </a:r>
            <a:r>
              <a:rPr lang="en-CA" u="sng" dirty="0" err="1">
                <a:solidFill>
                  <a:schemeClr val="bg2"/>
                </a:solidFill>
              </a:rPr>
              <a:t>odontologo</a:t>
            </a:r>
            <a:r>
              <a:rPr lang="en-CA" u="sng" dirty="0">
                <a:solidFill>
                  <a:schemeClr val="bg2"/>
                </a:solidFill>
              </a:rPr>
              <a:t> </a:t>
            </a:r>
            <a:r>
              <a:rPr lang="en-CA" u="sng" dirty="0" err="1">
                <a:solidFill>
                  <a:schemeClr val="bg2"/>
                </a:solidFill>
              </a:rPr>
              <a:t>bruožai</a:t>
            </a:r>
            <a:r>
              <a:rPr lang="en-CA" dirty="0">
                <a:solidFill>
                  <a:schemeClr val="bg2"/>
                </a:solidFill>
              </a:rPr>
              <a:t>: </a:t>
            </a:r>
            <a:r>
              <a:rPr lang="en-CA" dirty="0" err="1">
                <a:solidFill>
                  <a:schemeClr val="bg2"/>
                </a:solidFill>
              </a:rPr>
              <a:t>draugiškas</a:t>
            </a:r>
            <a:r>
              <a:rPr lang="en-CA" dirty="0">
                <a:solidFill>
                  <a:schemeClr val="bg2"/>
                </a:solidFill>
              </a:rPr>
              <a:t>, </a:t>
            </a:r>
            <a:r>
              <a:rPr lang="en-CA" dirty="0" err="1">
                <a:solidFill>
                  <a:schemeClr val="bg2"/>
                </a:solidFill>
              </a:rPr>
              <a:t>empatiškas</a:t>
            </a:r>
            <a:r>
              <a:rPr lang="en-CA" dirty="0">
                <a:solidFill>
                  <a:schemeClr val="bg2"/>
                </a:solidFill>
              </a:rPr>
              <a:t>, </a:t>
            </a:r>
            <a:r>
              <a:rPr lang="en-CA" dirty="0" err="1" smtClean="0">
                <a:solidFill>
                  <a:schemeClr val="bg2"/>
                </a:solidFill>
              </a:rPr>
              <a:t>profesionalus</a:t>
            </a:r>
            <a:r>
              <a:rPr lang="en-CA" dirty="0" smtClean="0">
                <a:solidFill>
                  <a:schemeClr val="bg2"/>
                </a:solidFill>
              </a:rPr>
              <a:t>, </a:t>
            </a:r>
            <a:r>
              <a:rPr lang="en-CA" dirty="0" err="1" smtClean="0">
                <a:solidFill>
                  <a:schemeClr val="bg2"/>
                </a:solidFill>
              </a:rPr>
              <a:t>paaiškina</a:t>
            </a:r>
            <a:r>
              <a:rPr lang="en-CA" dirty="0">
                <a:solidFill>
                  <a:schemeClr val="bg2"/>
                </a:solidFill>
              </a:rPr>
              <a:t> </a:t>
            </a:r>
            <a:r>
              <a:rPr lang="en-CA" dirty="0" err="1">
                <a:solidFill>
                  <a:schemeClr val="bg2"/>
                </a:solidFill>
              </a:rPr>
              <a:t>prieš</a:t>
            </a:r>
            <a:r>
              <a:rPr lang="en-CA" dirty="0">
                <a:solidFill>
                  <a:schemeClr val="bg2"/>
                </a:solidFill>
              </a:rPr>
              <a:t> </a:t>
            </a:r>
            <a:r>
              <a:rPr lang="en-CA" dirty="0" err="1">
                <a:solidFill>
                  <a:schemeClr val="bg2"/>
                </a:solidFill>
              </a:rPr>
              <a:t>gydymą</a:t>
            </a:r>
            <a:r>
              <a:rPr lang="en-CA" dirty="0">
                <a:solidFill>
                  <a:schemeClr val="bg2"/>
                </a:solidFill>
              </a:rPr>
              <a:t>, </a:t>
            </a:r>
            <a:r>
              <a:rPr lang="en-CA" dirty="0" err="1">
                <a:solidFill>
                  <a:schemeClr val="bg2"/>
                </a:solidFill>
              </a:rPr>
              <a:t>ką</a:t>
            </a:r>
            <a:r>
              <a:rPr lang="en-CA" dirty="0">
                <a:solidFill>
                  <a:schemeClr val="bg2"/>
                </a:solidFill>
              </a:rPr>
              <a:t> </a:t>
            </a:r>
            <a:r>
              <a:rPr lang="en-CA" dirty="0" err="1">
                <a:solidFill>
                  <a:schemeClr val="bg2"/>
                </a:solidFill>
              </a:rPr>
              <a:t>ruošiasi</a:t>
            </a:r>
            <a:r>
              <a:rPr lang="en-CA" dirty="0">
                <a:solidFill>
                  <a:schemeClr val="bg2"/>
                </a:solidFill>
              </a:rPr>
              <a:t> </a:t>
            </a:r>
            <a:r>
              <a:rPr lang="en-CA" dirty="0" err="1" smtClean="0">
                <a:solidFill>
                  <a:schemeClr val="bg2"/>
                </a:solidFill>
              </a:rPr>
              <a:t>daryti</a:t>
            </a:r>
            <a:r>
              <a:rPr lang="en-CA" dirty="0" smtClean="0">
                <a:solidFill>
                  <a:schemeClr val="bg2"/>
                </a:solidFill>
              </a:rPr>
              <a:t>/</a:t>
            </a:r>
            <a:r>
              <a:rPr lang="en-CA" dirty="0" err="1" smtClean="0">
                <a:solidFill>
                  <a:schemeClr val="bg2"/>
                </a:solidFill>
              </a:rPr>
              <a:t>gydymo</a:t>
            </a:r>
            <a:r>
              <a:rPr lang="en-CA" dirty="0" smtClean="0">
                <a:solidFill>
                  <a:schemeClr val="bg2"/>
                </a:solidFill>
              </a:rPr>
              <a:t> </a:t>
            </a:r>
            <a:r>
              <a:rPr lang="en-CA" dirty="0" err="1" smtClean="0">
                <a:solidFill>
                  <a:schemeClr val="bg2"/>
                </a:solidFill>
              </a:rPr>
              <a:t>kainą</a:t>
            </a:r>
            <a:r>
              <a:rPr lang="en-CA" dirty="0" smtClean="0">
                <a:solidFill>
                  <a:schemeClr val="bg2"/>
                </a:solidFill>
              </a:rPr>
              <a:t>, </a:t>
            </a:r>
            <a:r>
              <a:rPr lang="en-CA" dirty="0" err="1">
                <a:solidFill>
                  <a:schemeClr val="bg2"/>
                </a:solidFill>
              </a:rPr>
              <a:t>besirūpinantis</a:t>
            </a:r>
            <a:r>
              <a:rPr lang="en-CA" dirty="0">
                <a:solidFill>
                  <a:schemeClr val="bg2"/>
                </a:solidFill>
              </a:rPr>
              <a:t>, </a:t>
            </a:r>
            <a:r>
              <a:rPr lang="en-CA" dirty="0" err="1">
                <a:solidFill>
                  <a:schemeClr val="bg2"/>
                </a:solidFill>
              </a:rPr>
              <a:t>švelnus</a:t>
            </a:r>
            <a:r>
              <a:rPr lang="en-CA" dirty="0">
                <a:solidFill>
                  <a:schemeClr val="bg2"/>
                </a:solidFill>
              </a:rPr>
              <a:t>, </a:t>
            </a:r>
            <a:r>
              <a:rPr lang="en-CA" dirty="0" err="1">
                <a:solidFill>
                  <a:schemeClr val="bg2"/>
                </a:solidFill>
              </a:rPr>
              <a:t>keliantis</a:t>
            </a:r>
            <a:r>
              <a:rPr lang="en-CA" dirty="0">
                <a:solidFill>
                  <a:schemeClr val="bg2"/>
                </a:solidFill>
              </a:rPr>
              <a:t> </a:t>
            </a:r>
            <a:r>
              <a:rPr lang="en-CA" dirty="0" err="1" smtClean="0">
                <a:solidFill>
                  <a:schemeClr val="bg2"/>
                </a:solidFill>
              </a:rPr>
              <a:t>pacientui</a:t>
            </a:r>
            <a:r>
              <a:rPr lang="en-CA" dirty="0" smtClean="0">
                <a:solidFill>
                  <a:schemeClr val="bg2"/>
                </a:solidFill>
              </a:rPr>
              <a:t> </a:t>
            </a:r>
            <a:r>
              <a:rPr lang="en-CA" dirty="0" err="1" smtClean="0">
                <a:solidFill>
                  <a:schemeClr val="bg2"/>
                </a:solidFill>
              </a:rPr>
              <a:t>pasitikėjimą</a:t>
            </a:r>
            <a:r>
              <a:rPr lang="en-CA" dirty="0">
                <a:solidFill>
                  <a:schemeClr val="bg2"/>
                </a:solidFill>
              </a:rPr>
              <a:t>.</a:t>
            </a:r>
          </a:p>
        </p:txBody>
      </p:sp>
      <p:sp>
        <p:nvSpPr>
          <p:cNvPr id="4" name="Rectangle 3"/>
          <p:cNvSpPr/>
          <p:nvPr/>
        </p:nvSpPr>
        <p:spPr>
          <a:xfrm>
            <a:off x="651401" y="6311900"/>
            <a:ext cx="11096462" cy="369332"/>
          </a:xfrm>
          <a:prstGeom prst="rect">
            <a:avLst/>
          </a:prstGeom>
        </p:spPr>
        <p:txBody>
          <a:bodyPr wrap="square">
            <a:spAutoFit/>
          </a:bodyPr>
          <a:lstStyle/>
          <a:p>
            <a:r>
              <a:rPr lang="en-CA" i="1" dirty="0" err="1">
                <a:solidFill>
                  <a:schemeClr val="bg2"/>
                </a:solidFill>
              </a:rPr>
              <a:t>Scambler</a:t>
            </a:r>
            <a:r>
              <a:rPr lang="en-CA" i="1" dirty="0">
                <a:solidFill>
                  <a:schemeClr val="bg2"/>
                </a:solidFill>
              </a:rPr>
              <a:t> S, Scott SE, </a:t>
            </a:r>
            <a:r>
              <a:rPr lang="en-CA" i="1" dirty="0" err="1">
                <a:solidFill>
                  <a:schemeClr val="bg2"/>
                </a:solidFill>
              </a:rPr>
              <a:t>Asimakopoulou</a:t>
            </a:r>
            <a:r>
              <a:rPr lang="en-CA" i="1" dirty="0">
                <a:solidFill>
                  <a:schemeClr val="bg2"/>
                </a:solidFill>
              </a:rPr>
              <a:t> K. Sociology and Psychology for the Dental Team. 2016.</a:t>
            </a:r>
          </a:p>
        </p:txBody>
      </p:sp>
    </p:spTree>
    <p:extLst>
      <p:ext uri="{BB962C8B-B14F-4D97-AF65-F5344CB8AC3E}">
        <p14:creationId xmlns:p14="http://schemas.microsoft.com/office/powerpoint/2010/main" val="75833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5046"/>
          </a:xfrm>
          <a:solidFill>
            <a:srgbClr val="66CCFF"/>
          </a:solidFill>
        </p:spPr>
        <p:txBody>
          <a:bodyPr>
            <a:normAutofit fontScale="90000"/>
          </a:bodyPr>
          <a:lstStyle/>
          <a:p>
            <a:pPr algn="ctr"/>
            <a:r>
              <a:rPr lang="en-CA" sz="4000" dirty="0" err="1">
                <a:solidFill>
                  <a:srgbClr val="666633"/>
                </a:solidFill>
              </a:rPr>
              <a:t>Nebendradarbiaujanči</a:t>
            </a:r>
            <a:r>
              <a:rPr lang="lt-LT" sz="4000" dirty="0">
                <a:solidFill>
                  <a:srgbClr val="666633"/>
                </a:solidFill>
              </a:rPr>
              <a:t>ų</a:t>
            </a:r>
            <a:r>
              <a:rPr lang="en-GB" sz="4000" dirty="0">
                <a:solidFill>
                  <a:srgbClr val="666633"/>
                </a:solidFill>
              </a:rPr>
              <a:t> </a:t>
            </a:r>
            <a:r>
              <a:rPr lang="en-GB" sz="4000" dirty="0" err="1">
                <a:solidFill>
                  <a:srgbClr val="666633"/>
                </a:solidFill>
              </a:rPr>
              <a:t>pacient</a:t>
            </a:r>
            <a:r>
              <a:rPr lang="lt-LT" sz="4000" dirty="0">
                <a:solidFill>
                  <a:srgbClr val="666633"/>
                </a:solidFill>
              </a:rPr>
              <a:t>ų</a:t>
            </a:r>
            <a:r>
              <a:rPr lang="en-GB" sz="4000" dirty="0">
                <a:solidFill>
                  <a:srgbClr val="666633"/>
                </a:solidFill>
              </a:rPr>
              <a:t> </a:t>
            </a:r>
            <a:r>
              <a:rPr lang="en-GB" sz="4000" dirty="0" err="1">
                <a:solidFill>
                  <a:srgbClr val="666633"/>
                </a:solidFill>
              </a:rPr>
              <a:t>valdymas</a:t>
            </a:r>
            <a:r>
              <a:rPr lang="en-GB" sz="4000" dirty="0">
                <a:solidFill>
                  <a:srgbClr val="666633"/>
                </a:solidFill>
              </a:rPr>
              <a:t>: </a:t>
            </a:r>
            <a:r>
              <a:rPr lang="en-GB" sz="4000" dirty="0" err="1">
                <a:solidFill>
                  <a:srgbClr val="666633"/>
                </a:solidFill>
              </a:rPr>
              <a:t>ką</a:t>
            </a:r>
            <a:r>
              <a:rPr lang="en-GB" sz="4000" dirty="0">
                <a:solidFill>
                  <a:srgbClr val="666633"/>
                </a:solidFill>
              </a:rPr>
              <a:t> </a:t>
            </a:r>
            <a:r>
              <a:rPr lang="en-GB" sz="4000" dirty="0" err="1">
                <a:solidFill>
                  <a:srgbClr val="666633"/>
                </a:solidFill>
              </a:rPr>
              <a:t>daryti</a:t>
            </a:r>
            <a:r>
              <a:rPr lang="en-GB" sz="4000" dirty="0">
                <a:solidFill>
                  <a:srgbClr val="666633"/>
                </a:solidFill>
              </a:rPr>
              <a:t> ir ko ne</a:t>
            </a:r>
            <a:endParaRPr lang="en-CA" sz="4000" dirty="0">
              <a:solidFill>
                <a:srgbClr val="666633"/>
              </a:solidFill>
            </a:endParaRPr>
          </a:p>
        </p:txBody>
      </p:sp>
      <p:sp>
        <p:nvSpPr>
          <p:cNvPr id="3" name="Content Placeholder 2"/>
          <p:cNvSpPr>
            <a:spLocks noGrp="1"/>
          </p:cNvSpPr>
          <p:nvPr>
            <p:ph idx="1"/>
          </p:nvPr>
        </p:nvSpPr>
        <p:spPr>
          <a:xfrm>
            <a:off x="6096000" y="1069206"/>
            <a:ext cx="5896428" cy="3675289"/>
          </a:xfrm>
        </p:spPr>
        <p:txBody>
          <a:bodyPr>
            <a:noAutofit/>
          </a:bodyPr>
          <a:lstStyle/>
          <a:p>
            <a:pPr marL="0" indent="0">
              <a:buNone/>
            </a:pPr>
            <a:r>
              <a:rPr lang="en-CA" sz="3200" dirty="0" smtClean="0">
                <a:solidFill>
                  <a:srgbClr val="FFC000"/>
                </a:solidFill>
              </a:rPr>
              <a:t>TAIP…</a:t>
            </a:r>
          </a:p>
          <a:p>
            <a:pPr>
              <a:lnSpc>
                <a:spcPct val="150000"/>
              </a:lnSpc>
            </a:pPr>
            <a:r>
              <a:rPr lang="en-CA" sz="2700" dirty="0" err="1" smtClean="0">
                <a:solidFill>
                  <a:schemeClr val="bg2"/>
                </a:solidFill>
              </a:rPr>
              <a:t>Paklauskite</a:t>
            </a:r>
            <a:r>
              <a:rPr lang="en-CA" sz="2700" dirty="0" smtClean="0">
                <a:solidFill>
                  <a:schemeClr val="bg2"/>
                </a:solidFill>
              </a:rPr>
              <a:t> </a:t>
            </a:r>
            <a:r>
              <a:rPr lang="en-CA" sz="2700" dirty="0" err="1" smtClean="0">
                <a:solidFill>
                  <a:schemeClr val="bg2"/>
                </a:solidFill>
              </a:rPr>
              <a:t>paciento</a:t>
            </a:r>
            <a:r>
              <a:rPr lang="en-GB" sz="2700" dirty="0" smtClean="0">
                <a:solidFill>
                  <a:schemeClr val="bg2"/>
                </a:solidFill>
              </a:rPr>
              <a:t>, </a:t>
            </a:r>
            <a:r>
              <a:rPr lang="en-GB" sz="2700" dirty="0" err="1">
                <a:solidFill>
                  <a:schemeClr val="bg2"/>
                </a:solidFill>
              </a:rPr>
              <a:t>kodėl</a:t>
            </a:r>
            <a:r>
              <a:rPr lang="en-GB" sz="2700" dirty="0">
                <a:solidFill>
                  <a:schemeClr val="bg2"/>
                </a:solidFill>
              </a:rPr>
              <a:t> </a:t>
            </a:r>
            <a:r>
              <a:rPr lang="en-GB" sz="2700" dirty="0" err="1" smtClean="0">
                <a:solidFill>
                  <a:schemeClr val="bg2"/>
                </a:solidFill>
              </a:rPr>
              <a:t>nesilaiko</a:t>
            </a:r>
            <a:r>
              <a:rPr lang="en-GB" sz="2700" dirty="0" smtClean="0">
                <a:solidFill>
                  <a:schemeClr val="bg2"/>
                </a:solidFill>
              </a:rPr>
              <a:t> </a:t>
            </a:r>
            <a:r>
              <a:rPr lang="en-GB" sz="2700" dirty="0" err="1" smtClean="0">
                <a:solidFill>
                  <a:schemeClr val="bg2"/>
                </a:solidFill>
              </a:rPr>
              <a:t>ir</a:t>
            </a:r>
            <a:r>
              <a:rPr lang="en-GB" sz="2700" dirty="0" smtClean="0">
                <a:solidFill>
                  <a:schemeClr val="bg2"/>
                </a:solidFill>
              </a:rPr>
              <a:t> </a:t>
            </a:r>
            <a:r>
              <a:rPr lang="en-GB" sz="2700" dirty="0" err="1" smtClean="0">
                <a:solidFill>
                  <a:schemeClr val="bg2"/>
                </a:solidFill>
              </a:rPr>
              <a:t>kaip</a:t>
            </a:r>
            <a:r>
              <a:rPr lang="en-GB" sz="2700" dirty="0" smtClean="0">
                <a:solidFill>
                  <a:schemeClr val="bg2"/>
                </a:solidFill>
              </a:rPr>
              <a:t> </a:t>
            </a:r>
            <a:r>
              <a:rPr lang="en-GB" sz="2700" dirty="0" err="1" smtClean="0">
                <a:solidFill>
                  <a:schemeClr val="bg2"/>
                </a:solidFill>
              </a:rPr>
              <a:t>supranta</a:t>
            </a:r>
            <a:r>
              <a:rPr lang="en-GB" sz="2700" dirty="0" smtClean="0">
                <a:solidFill>
                  <a:schemeClr val="bg2"/>
                </a:solidFill>
              </a:rPr>
              <a:t> </a:t>
            </a:r>
            <a:r>
              <a:rPr lang="en-GB" sz="2700" dirty="0" err="1" smtClean="0">
                <a:solidFill>
                  <a:schemeClr val="bg2"/>
                </a:solidFill>
              </a:rPr>
              <a:t>gydymo</a:t>
            </a:r>
            <a:r>
              <a:rPr lang="en-GB" sz="2700" dirty="0" smtClean="0">
                <a:solidFill>
                  <a:schemeClr val="bg2"/>
                </a:solidFill>
              </a:rPr>
              <a:t> </a:t>
            </a:r>
            <a:r>
              <a:rPr lang="en-GB" sz="2700" dirty="0" err="1" smtClean="0">
                <a:solidFill>
                  <a:schemeClr val="bg2"/>
                </a:solidFill>
              </a:rPr>
              <a:t>planą</a:t>
            </a:r>
            <a:r>
              <a:rPr lang="en-GB" sz="2700" dirty="0" smtClean="0">
                <a:solidFill>
                  <a:schemeClr val="bg2"/>
                </a:solidFill>
              </a:rPr>
              <a:t>.</a:t>
            </a:r>
            <a:endParaRPr lang="en-CA" sz="2700" dirty="0">
              <a:solidFill>
                <a:schemeClr val="bg2"/>
              </a:solidFill>
            </a:endParaRPr>
          </a:p>
          <a:p>
            <a:pPr>
              <a:lnSpc>
                <a:spcPct val="150000"/>
              </a:lnSpc>
            </a:pPr>
            <a:r>
              <a:rPr lang="en-CA" sz="2700" dirty="0" err="1" smtClean="0">
                <a:solidFill>
                  <a:schemeClr val="bg2"/>
                </a:solidFill>
              </a:rPr>
              <a:t>Suteikite</a:t>
            </a:r>
            <a:r>
              <a:rPr lang="en-CA" sz="2700" dirty="0" smtClean="0">
                <a:solidFill>
                  <a:schemeClr val="bg2"/>
                </a:solidFill>
              </a:rPr>
              <a:t> </a:t>
            </a:r>
            <a:r>
              <a:rPr lang="en-CA" sz="2700" dirty="0" err="1">
                <a:solidFill>
                  <a:schemeClr val="bg2"/>
                </a:solidFill>
              </a:rPr>
              <a:t>pacientams</a:t>
            </a:r>
            <a:r>
              <a:rPr lang="en-CA" sz="2700" dirty="0">
                <a:solidFill>
                  <a:schemeClr val="bg2"/>
                </a:solidFill>
              </a:rPr>
              <a:t> </a:t>
            </a:r>
            <a:r>
              <a:rPr lang="en-CA" sz="2700" dirty="0" err="1">
                <a:solidFill>
                  <a:schemeClr val="bg2"/>
                </a:solidFill>
              </a:rPr>
              <a:t>daugiau</a:t>
            </a:r>
            <a:r>
              <a:rPr lang="en-CA" sz="2700" dirty="0">
                <a:solidFill>
                  <a:schemeClr val="bg2"/>
                </a:solidFill>
              </a:rPr>
              <a:t> </a:t>
            </a:r>
            <a:r>
              <a:rPr lang="en-CA" sz="2700" dirty="0" err="1" smtClean="0">
                <a:solidFill>
                  <a:schemeClr val="bg2"/>
                </a:solidFill>
              </a:rPr>
              <a:t>informacijos</a:t>
            </a:r>
            <a:r>
              <a:rPr lang="en-CA" sz="2700" dirty="0" smtClean="0">
                <a:solidFill>
                  <a:schemeClr val="bg2"/>
                </a:solidFill>
              </a:rPr>
              <a:t>.</a:t>
            </a:r>
            <a:endParaRPr lang="en-CA" sz="2700" dirty="0">
              <a:solidFill>
                <a:schemeClr val="bg2"/>
              </a:solidFill>
            </a:endParaRPr>
          </a:p>
          <a:p>
            <a:pPr>
              <a:lnSpc>
                <a:spcPct val="150000"/>
              </a:lnSpc>
            </a:pPr>
            <a:r>
              <a:rPr lang="en-CA" sz="2700" dirty="0" err="1">
                <a:solidFill>
                  <a:schemeClr val="bg2"/>
                </a:solidFill>
              </a:rPr>
              <a:t>Paklauskite</a:t>
            </a:r>
            <a:r>
              <a:rPr lang="en-CA" sz="2700" dirty="0">
                <a:solidFill>
                  <a:schemeClr val="bg2"/>
                </a:solidFill>
              </a:rPr>
              <a:t> </a:t>
            </a:r>
            <a:r>
              <a:rPr lang="en-CA" sz="2700" dirty="0" err="1">
                <a:solidFill>
                  <a:schemeClr val="bg2"/>
                </a:solidFill>
              </a:rPr>
              <a:t>paciento</a:t>
            </a:r>
            <a:r>
              <a:rPr lang="en-GB" sz="2700" dirty="0">
                <a:solidFill>
                  <a:schemeClr val="bg2"/>
                </a:solidFill>
              </a:rPr>
              <a:t>, </a:t>
            </a:r>
            <a:r>
              <a:rPr lang="en-CA" sz="2700" dirty="0" err="1" smtClean="0">
                <a:solidFill>
                  <a:schemeClr val="bg2"/>
                </a:solidFill>
              </a:rPr>
              <a:t>kaip</a:t>
            </a:r>
            <a:r>
              <a:rPr lang="en-CA" sz="2700" dirty="0" smtClean="0">
                <a:solidFill>
                  <a:schemeClr val="bg2"/>
                </a:solidFill>
              </a:rPr>
              <a:t> </a:t>
            </a:r>
            <a:r>
              <a:rPr lang="en-CA" sz="2700" dirty="0" err="1">
                <a:solidFill>
                  <a:schemeClr val="bg2"/>
                </a:solidFill>
              </a:rPr>
              <a:t>j</a:t>
            </a:r>
            <a:r>
              <a:rPr lang="en-CA" sz="2700" dirty="0" err="1" smtClean="0">
                <a:solidFill>
                  <a:schemeClr val="bg2"/>
                </a:solidFill>
              </a:rPr>
              <a:t>ūs</a:t>
            </a:r>
            <a:r>
              <a:rPr lang="en-CA" sz="2700" dirty="0" smtClean="0">
                <a:solidFill>
                  <a:schemeClr val="bg2"/>
                </a:solidFill>
              </a:rPr>
              <a:t> </a:t>
            </a:r>
            <a:r>
              <a:rPr lang="en-CA" sz="2700" dirty="0" err="1" smtClean="0">
                <a:solidFill>
                  <a:schemeClr val="bg2"/>
                </a:solidFill>
              </a:rPr>
              <a:t>galėtumėte</a:t>
            </a:r>
            <a:r>
              <a:rPr lang="en-CA" sz="2700" dirty="0" smtClean="0">
                <a:solidFill>
                  <a:schemeClr val="bg2"/>
                </a:solidFill>
              </a:rPr>
              <a:t> </a:t>
            </a:r>
            <a:r>
              <a:rPr lang="en-CA" sz="2700" dirty="0" err="1" smtClean="0">
                <a:solidFill>
                  <a:schemeClr val="bg2"/>
                </a:solidFill>
              </a:rPr>
              <a:t>padėti</a:t>
            </a:r>
            <a:r>
              <a:rPr lang="en-CA" sz="2700" dirty="0" smtClean="0">
                <a:solidFill>
                  <a:schemeClr val="bg2"/>
                </a:solidFill>
              </a:rPr>
              <a:t>.</a:t>
            </a:r>
            <a:endParaRPr lang="en-CA" sz="2700" dirty="0">
              <a:solidFill>
                <a:schemeClr val="bg2"/>
              </a:solidFill>
            </a:endParaRPr>
          </a:p>
        </p:txBody>
      </p:sp>
      <p:sp>
        <p:nvSpPr>
          <p:cNvPr id="5" name="Content Placeholder 2"/>
          <p:cNvSpPr txBox="1">
            <a:spLocks/>
          </p:cNvSpPr>
          <p:nvPr/>
        </p:nvSpPr>
        <p:spPr>
          <a:xfrm>
            <a:off x="696685" y="1069206"/>
            <a:ext cx="5199743" cy="4013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200" dirty="0" smtClean="0">
                <a:solidFill>
                  <a:srgbClr val="FFC000"/>
                </a:solidFill>
              </a:rPr>
              <a:t>NE…</a:t>
            </a:r>
          </a:p>
          <a:p>
            <a:pPr>
              <a:lnSpc>
                <a:spcPct val="150000"/>
              </a:lnSpc>
            </a:pPr>
            <a:r>
              <a:rPr lang="en-CA" sz="2600" dirty="0" err="1" smtClean="0">
                <a:solidFill>
                  <a:schemeClr val="bg1"/>
                </a:solidFill>
              </a:rPr>
              <a:t>Ne</a:t>
            </a:r>
            <a:r>
              <a:rPr lang="en-CA" sz="2600" dirty="0" err="1" smtClean="0">
                <a:solidFill>
                  <a:schemeClr val="bg2"/>
                </a:solidFill>
              </a:rPr>
              <a:t>kaltinkite</a:t>
            </a:r>
            <a:r>
              <a:rPr lang="en-CA" sz="2600" dirty="0" smtClean="0">
                <a:solidFill>
                  <a:schemeClr val="bg2"/>
                </a:solidFill>
              </a:rPr>
              <a:t> </a:t>
            </a:r>
            <a:r>
              <a:rPr lang="en-CA" sz="2600" dirty="0" err="1">
                <a:solidFill>
                  <a:schemeClr val="bg2"/>
                </a:solidFill>
              </a:rPr>
              <a:t>pacientų</a:t>
            </a:r>
            <a:r>
              <a:rPr lang="en-CA" sz="2600" dirty="0">
                <a:solidFill>
                  <a:schemeClr val="bg2"/>
                </a:solidFill>
              </a:rPr>
              <a:t> </a:t>
            </a:r>
            <a:r>
              <a:rPr lang="en-CA" sz="2600" dirty="0" err="1">
                <a:solidFill>
                  <a:schemeClr val="bg2"/>
                </a:solidFill>
              </a:rPr>
              <a:t>dėl</a:t>
            </a:r>
            <a:r>
              <a:rPr lang="en-CA" sz="2600" dirty="0">
                <a:solidFill>
                  <a:schemeClr val="bg2"/>
                </a:solidFill>
              </a:rPr>
              <a:t> </a:t>
            </a:r>
            <a:r>
              <a:rPr lang="en-CA" sz="2600" dirty="0" err="1">
                <a:solidFill>
                  <a:schemeClr val="bg2"/>
                </a:solidFill>
              </a:rPr>
              <a:t>bendradarbiavimo</a:t>
            </a:r>
            <a:r>
              <a:rPr lang="en-CA" sz="2600" dirty="0">
                <a:solidFill>
                  <a:schemeClr val="bg2"/>
                </a:solidFill>
              </a:rPr>
              <a:t> </a:t>
            </a:r>
            <a:r>
              <a:rPr lang="en-CA" sz="2600" dirty="0" err="1">
                <a:solidFill>
                  <a:schemeClr val="bg2"/>
                </a:solidFill>
              </a:rPr>
              <a:t>stokos</a:t>
            </a:r>
            <a:r>
              <a:rPr lang="en-CA" sz="2600" dirty="0">
                <a:solidFill>
                  <a:schemeClr val="bg2"/>
                </a:solidFill>
              </a:rPr>
              <a:t>.</a:t>
            </a:r>
          </a:p>
          <a:p>
            <a:pPr>
              <a:lnSpc>
                <a:spcPct val="150000"/>
              </a:lnSpc>
            </a:pPr>
            <a:r>
              <a:rPr lang="en-CA" sz="2600" dirty="0" err="1" smtClean="0">
                <a:solidFill>
                  <a:schemeClr val="bg2"/>
                </a:solidFill>
              </a:rPr>
              <a:t>Nekeiskite</a:t>
            </a:r>
            <a:r>
              <a:rPr lang="en-CA" sz="2600" dirty="0" smtClean="0">
                <a:solidFill>
                  <a:schemeClr val="bg2"/>
                </a:solidFill>
              </a:rPr>
              <a:t> </a:t>
            </a:r>
            <a:r>
              <a:rPr lang="en-CA" sz="2600" dirty="0" err="1">
                <a:solidFill>
                  <a:schemeClr val="bg2"/>
                </a:solidFill>
              </a:rPr>
              <a:t>gydymo</a:t>
            </a:r>
            <a:r>
              <a:rPr lang="en-CA" sz="2600" dirty="0">
                <a:solidFill>
                  <a:schemeClr val="bg2"/>
                </a:solidFill>
              </a:rPr>
              <a:t> </a:t>
            </a:r>
            <a:r>
              <a:rPr lang="en-CA" sz="2600" dirty="0" err="1">
                <a:solidFill>
                  <a:schemeClr val="bg2"/>
                </a:solidFill>
              </a:rPr>
              <a:t>plano</a:t>
            </a:r>
            <a:r>
              <a:rPr lang="en-CA" sz="2600" dirty="0">
                <a:solidFill>
                  <a:schemeClr val="bg2"/>
                </a:solidFill>
              </a:rPr>
              <a:t> </a:t>
            </a:r>
            <a:r>
              <a:rPr lang="en-CA" sz="2600" dirty="0" err="1">
                <a:solidFill>
                  <a:schemeClr val="bg2"/>
                </a:solidFill>
              </a:rPr>
              <a:t>dėl</a:t>
            </a:r>
            <a:r>
              <a:rPr lang="en-CA" sz="2600" dirty="0">
                <a:solidFill>
                  <a:schemeClr val="bg2"/>
                </a:solidFill>
              </a:rPr>
              <a:t> </a:t>
            </a:r>
            <a:r>
              <a:rPr lang="en-CA" sz="2600" dirty="0" err="1" smtClean="0">
                <a:solidFill>
                  <a:schemeClr val="bg2"/>
                </a:solidFill>
              </a:rPr>
              <a:t>pavienio</a:t>
            </a:r>
            <a:r>
              <a:rPr lang="en-CA" sz="2600" dirty="0" smtClean="0">
                <a:solidFill>
                  <a:schemeClr val="bg2"/>
                </a:solidFill>
              </a:rPr>
              <a:t> </a:t>
            </a:r>
            <a:r>
              <a:rPr lang="en-CA" sz="2600" dirty="0" err="1" smtClean="0">
                <a:solidFill>
                  <a:schemeClr val="bg2"/>
                </a:solidFill>
              </a:rPr>
              <a:t>epizodo</a:t>
            </a:r>
            <a:r>
              <a:rPr lang="en-CA" sz="2600" dirty="0" smtClean="0">
                <a:solidFill>
                  <a:schemeClr val="bg2"/>
                </a:solidFill>
              </a:rPr>
              <a:t>.</a:t>
            </a:r>
            <a:endParaRPr lang="en-CA" sz="2600" dirty="0">
              <a:solidFill>
                <a:schemeClr val="bg2"/>
              </a:solidFill>
            </a:endParaRPr>
          </a:p>
          <a:p>
            <a:pPr>
              <a:lnSpc>
                <a:spcPct val="150000"/>
              </a:lnSpc>
            </a:pPr>
            <a:r>
              <a:rPr lang="en-CA" sz="2600" dirty="0" err="1" smtClean="0">
                <a:solidFill>
                  <a:schemeClr val="bg2"/>
                </a:solidFill>
              </a:rPr>
              <a:t>Nedarykite</a:t>
            </a:r>
            <a:r>
              <a:rPr lang="en-CA" sz="2600" dirty="0" smtClean="0">
                <a:solidFill>
                  <a:schemeClr val="bg2"/>
                </a:solidFill>
              </a:rPr>
              <a:t> </a:t>
            </a:r>
            <a:r>
              <a:rPr lang="en-CA" sz="2600" dirty="0" err="1">
                <a:solidFill>
                  <a:schemeClr val="bg2"/>
                </a:solidFill>
              </a:rPr>
              <a:t>skubotų</a:t>
            </a:r>
            <a:r>
              <a:rPr lang="en-CA" sz="2600" dirty="0">
                <a:solidFill>
                  <a:schemeClr val="bg2"/>
                </a:solidFill>
              </a:rPr>
              <a:t> </a:t>
            </a:r>
            <a:r>
              <a:rPr lang="en-CA" sz="2600" dirty="0" err="1">
                <a:solidFill>
                  <a:schemeClr val="bg2"/>
                </a:solidFill>
              </a:rPr>
              <a:t>išvadų</a:t>
            </a:r>
            <a:r>
              <a:rPr lang="en-CA" sz="2600" dirty="0">
                <a:solidFill>
                  <a:schemeClr val="bg2"/>
                </a:solidFill>
              </a:rPr>
              <a:t> </a:t>
            </a:r>
            <a:r>
              <a:rPr lang="en-CA" sz="2600" dirty="0" err="1">
                <a:solidFill>
                  <a:schemeClr val="bg2"/>
                </a:solidFill>
              </a:rPr>
              <a:t>apie</a:t>
            </a:r>
            <a:r>
              <a:rPr lang="en-CA" sz="2600" dirty="0">
                <a:solidFill>
                  <a:schemeClr val="bg2"/>
                </a:solidFill>
              </a:rPr>
              <a:t> </a:t>
            </a:r>
            <a:r>
              <a:rPr lang="en-CA" sz="2600" dirty="0" err="1" smtClean="0">
                <a:solidFill>
                  <a:schemeClr val="bg2"/>
                </a:solidFill>
              </a:rPr>
              <a:t>paciento</a:t>
            </a:r>
            <a:r>
              <a:rPr lang="en-CA" sz="2600" dirty="0" smtClean="0">
                <a:solidFill>
                  <a:schemeClr val="bg2"/>
                </a:solidFill>
              </a:rPr>
              <a:t> </a:t>
            </a:r>
            <a:r>
              <a:rPr lang="en-CA" sz="2600" dirty="0" err="1" smtClean="0">
                <a:solidFill>
                  <a:schemeClr val="bg2"/>
                </a:solidFill>
              </a:rPr>
              <a:t>kompetencijos</a:t>
            </a:r>
            <a:r>
              <a:rPr lang="en-CA" sz="2600" dirty="0" smtClean="0">
                <a:solidFill>
                  <a:schemeClr val="bg2"/>
                </a:solidFill>
              </a:rPr>
              <a:t> </a:t>
            </a:r>
            <a:r>
              <a:rPr lang="en-CA" sz="2600" dirty="0" err="1" smtClean="0">
                <a:solidFill>
                  <a:schemeClr val="bg2"/>
                </a:solidFill>
              </a:rPr>
              <a:t>trūkumą</a:t>
            </a:r>
            <a:r>
              <a:rPr lang="en-CA" sz="2600" dirty="0" smtClean="0">
                <a:solidFill>
                  <a:schemeClr val="bg2"/>
                </a:solidFill>
              </a:rPr>
              <a:t>.</a:t>
            </a:r>
            <a:endParaRPr lang="en-CA" sz="2600" dirty="0">
              <a:solidFill>
                <a:schemeClr val="bg2"/>
              </a:solidFill>
            </a:endParaRPr>
          </a:p>
          <a:p>
            <a:pPr>
              <a:lnSpc>
                <a:spcPct val="150000"/>
              </a:lnSpc>
            </a:pPr>
            <a:r>
              <a:rPr lang="en-CA" sz="2600" u="sng" dirty="0" err="1" smtClean="0">
                <a:solidFill>
                  <a:schemeClr val="bg2"/>
                </a:solidFill>
              </a:rPr>
              <a:t>Negrasinkite</a:t>
            </a:r>
            <a:r>
              <a:rPr lang="en-CA" sz="2600" u="sng" dirty="0" smtClean="0">
                <a:solidFill>
                  <a:schemeClr val="bg2"/>
                </a:solidFill>
              </a:rPr>
              <a:t> </a:t>
            </a:r>
            <a:r>
              <a:rPr lang="en-CA" sz="2600" u="sng" dirty="0" err="1">
                <a:solidFill>
                  <a:schemeClr val="bg2"/>
                </a:solidFill>
              </a:rPr>
              <a:t>pacientui</a:t>
            </a:r>
            <a:r>
              <a:rPr lang="en-CA" sz="2600" u="sng" dirty="0">
                <a:solidFill>
                  <a:schemeClr val="bg2"/>
                </a:solidFill>
              </a:rPr>
              <a:t> </a:t>
            </a:r>
            <a:r>
              <a:rPr lang="en-CA" sz="2600" u="sng" dirty="0" err="1">
                <a:solidFill>
                  <a:schemeClr val="bg2"/>
                </a:solidFill>
              </a:rPr>
              <a:t>jokiomis</a:t>
            </a:r>
            <a:r>
              <a:rPr lang="en-CA" sz="2600" u="sng" dirty="0">
                <a:solidFill>
                  <a:schemeClr val="bg2"/>
                </a:solidFill>
              </a:rPr>
              <a:t> </a:t>
            </a:r>
            <a:r>
              <a:rPr lang="en-CA" sz="2600" u="sng" dirty="0" err="1">
                <a:solidFill>
                  <a:schemeClr val="bg2"/>
                </a:solidFill>
              </a:rPr>
              <a:t>pasekmėmis</a:t>
            </a:r>
            <a:r>
              <a:rPr lang="en-GB" sz="2600" u="sng" dirty="0">
                <a:solidFill>
                  <a:schemeClr val="bg2"/>
                </a:solidFill>
              </a:rPr>
              <a:t>!</a:t>
            </a:r>
            <a:endParaRPr lang="en-CA" sz="2600" u="sng" dirty="0">
              <a:solidFill>
                <a:schemeClr val="bg2"/>
              </a:solidFill>
            </a:endParaRPr>
          </a:p>
          <a:p>
            <a:endParaRPr lang="en-CA" sz="2600" dirty="0">
              <a:solidFill>
                <a:schemeClr val="bg2"/>
              </a:solidFill>
            </a:endParaRPr>
          </a:p>
        </p:txBody>
      </p:sp>
    </p:spTree>
    <p:extLst>
      <p:ext uri="{BB962C8B-B14F-4D97-AF65-F5344CB8AC3E}">
        <p14:creationId xmlns:p14="http://schemas.microsoft.com/office/powerpoint/2010/main" val="309799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657" y="36766"/>
            <a:ext cx="5141686" cy="1325563"/>
          </a:xfrm>
        </p:spPr>
        <p:txBody>
          <a:bodyPr>
            <a:normAutofit/>
          </a:bodyPr>
          <a:lstStyle/>
          <a:p>
            <a:r>
              <a:rPr lang="en-CA" sz="4000" dirty="0" err="1">
                <a:solidFill>
                  <a:schemeClr val="accent6">
                    <a:lumMod val="40000"/>
                    <a:lumOff val="60000"/>
                  </a:schemeClr>
                </a:solidFill>
              </a:rPr>
              <a:t>Skausmo</a:t>
            </a:r>
            <a:r>
              <a:rPr lang="en-CA" sz="4000" dirty="0">
                <a:solidFill>
                  <a:schemeClr val="accent6">
                    <a:lumMod val="40000"/>
                    <a:lumOff val="60000"/>
                  </a:schemeClr>
                </a:solidFill>
              </a:rPr>
              <a:t> </a:t>
            </a:r>
            <a:r>
              <a:rPr lang="en-CA" sz="4000" dirty="0" err="1">
                <a:solidFill>
                  <a:schemeClr val="accent6">
                    <a:lumMod val="40000"/>
                    <a:lumOff val="60000"/>
                  </a:schemeClr>
                </a:solidFill>
              </a:rPr>
              <a:t>P</a:t>
            </a:r>
            <a:r>
              <a:rPr lang="en-CA" sz="4000" dirty="0" err="1" smtClean="0">
                <a:solidFill>
                  <a:schemeClr val="accent6">
                    <a:lumMod val="40000"/>
                    <a:lumOff val="60000"/>
                  </a:schemeClr>
                </a:solidFill>
              </a:rPr>
              <a:t>sichologija</a:t>
            </a:r>
            <a:endParaRPr lang="en-CA" sz="4000" dirty="0">
              <a:solidFill>
                <a:schemeClr val="accent6">
                  <a:lumMod val="40000"/>
                  <a:lumOff val="60000"/>
                </a:schemeClr>
              </a:solidFill>
            </a:endParaRPr>
          </a:p>
        </p:txBody>
      </p:sp>
      <p:sp>
        <p:nvSpPr>
          <p:cNvPr id="3" name="Content Placeholder 2"/>
          <p:cNvSpPr>
            <a:spLocks noGrp="1"/>
          </p:cNvSpPr>
          <p:nvPr>
            <p:ph idx="1"/>
          </p:nvPr>
        </p:nvSpPr>
        <p:spPr>
          <a:xfrm>
            <a:off x="533400" y="632655"/>
            <a:ext cx="11556999" cy="4748185"/>
          </a:xfrm>
        </p:spPr>
        <p:txBody>
          <a:bodyPr>
            <a:noAutofit/>
          </a:bodyPr>
          <a:lstStyle/>
          <a:p>
            <a:pPr marL="0" indent="0">
              <a:lnSpc>
                <a:spcPct val="150000"/>
              </a:lnSpc>
              <a:buNone/>
            </a:pPr>
            <a:r>
              <a:rPr lang="en-CA" sz="2600" dirty="0">
                <a:solidFill>
                  <a:srgbClr val="00B0F0"/>
                </a:solidFill>
              </a:rPr>
              <a:t>SKIRTUMAI</a:t>
            </a:r>
          </a:p>
          <a:p>
            <a:pPr>
              <a:lnSpc>
                <a:spcPct val="150000"/>
              </a:lnSpc>
            </a:pPr>
            <a:r>
              <a:rPr lang="en-CA" sz="2600" dirty="0" err="1">
                <a:solidFill>
                  <a:schemeClr val="bg2"/>
                </a:solidFill>
              </a:rPr>
              <a:t>Individualūs</a:t>
            </a:r>
            <a:r>
              <a:rPr lang="en-CA" sz="2600" dirty="0">
                <a:solidFill>
                  <a:schemeClr val="bg2"/>
                </a:solidFill>
              </a:rPr>
              <a:t>: </a:t>
            </a:r>
            <a:r>
              <a:rPr lang="en-CA" sz="2600" dirty="0" err="1" smtClean="0">
                <a:solidFill>
                  <a:schemeClr val="bg2"/>
                </a:solidFill>
              </a:rPr>
              <a:t>skausmo</a:t>
            </a:r>
            <a:r>
              <a:rPr lang="en-CA" sz="2600" dirty="0" smtClean="0">
                <a:solidFill>
                  <a:schemeClr val="bg2"/>
                </a:solidFill>
              </a:rPr>
              <a:t> </a:t>
            </a:r>
            <a:r>
              <a:rPr lang="en-CA" sz="2600" dirty="0" err="1" smtClean="0">
                <a:solidFill>
                  <a:schemeClr val="bg2"/>
                </a:solidFill>
              </a:rPr>
              <a:t>atsako</a:t>
            </a:r>
            <a:r>
              <a:rPr lang="en-CA" sz="2600" dirty="0" smtClean="0">
                <a:solidFill>
                  <a:schemeClr val="bg2"/>
                </a:solidFill>
              </a:rPr>
              <a:t> </a:t>
            </a:r>
            <a:r>
              <a:rPr lang="en-CA" sz="2600" dirty="0" err="1" smtClean="0">
                <a:solidFill>
                  <a:schemeClr val="bg2"/>
                </a:solidFill>
              </a:rPr>
              <a:t>skirtumai</a:t>
            </a:r>
            <a:r>
              <a:rPr lang="en-CA" sz="2600" dirty="0" smtClean="0">
                <a:solidFill>
                  <a:schemeClr val="bg2"/>
                </a:solidFill>
              </a:rPr>
              <a:t> </a:t>
            </a:r>
            <a:r>
              <a:rPr lang="en-CA" sz="2600" dirty="0">
                <a:solidFill>
                  <a:schemeClr val="bg2"/>
                </a:solidFill>
              </a:rPr>
              <a:t>(</a:t>
            </a:r>
            <a:r>
              <a:rPr lang="en-CA" sz="2600" dirty="0" err="1" smtClean="0">
                <a:solidFill>
                  <a:schemeClr val="bg2"/>
                </a:solidFill>
              </a:rPr>
              <a:t>socialiniai</a:t>
            </a:r>
            <a:r>
              <a:rPr lang="en-CA" sz="2600" dirty="0" smtClean="0">
                <a:solidFill>
                  <a:schemeClr val="bg2"/>
                </a:solidFill>
              </a:rPr>
              <a:t>, </a:t>
            </a:r>
            <a:r>
              <a:rPr lang="en-CA" sz="2600" dirty="0" err="1" smtClean="0">
                <a:solidFill>
                  <a:schemeClr val="bg2"/>
                </a:solidFill>
              </a:rPr>
              <a:t>kultūriniai</a:t>
            </a:r>
            <a:r>
              <a:rPr lang="en-CA" sz="2600" dirty="0">
                <a:solidFill>
                  <a:schemeClr val="bg2"/>
                </a:solidFill>
              </a:rPr>
              <a:t>, </a:t>
            </a:r>
            <a:r>
              <a:rPr lang="en-CA" sz="2600" dirty="0" err="1">
                <a:solidFill>
                  <a:schemeClr val="bg2"/>
                </a:solidFill>
              </a:rPr>
              <a:t>lyties</a:t>
            </a:r>
            <a:r>
              <a:rPr lang="en-CA" sz="2600" dirty="0">
                <a:solidFill>
                  <a:schemeClr val="bg2"/>
                </a:solidFill>
              </a:rPr>
              <a:t>, </a:t>
            </a:r>
            <a:r>
              <a:rPr lang="en-CA" sz="2600" dirty="0" err="1" smtClean="0">
                <a:solidFill>
                  <a:schemeClr val="bg2"/>
                </a:solidFill>
              </a:rPr>
              <a:t>etniniai</a:t>
            </a:r>
            <a:r>
              <a:rPr lang="en-CA" sz="2600" dirty="0" smtClean="0">
                <a:solidFill>
                  <a:schemeClr val="bg2"/>
                </a:solidFill>
              </a:rPr>
              <a:t>).</a:t>
            </a:r>
            <a:endParaRPr lang="en-CA" sz="2600" dirty="0">
              <a:solidFill>
                <a:schemeClr val="bg2"/>
              </a:solidFill>
            </a:endParaRPr>
          </a:p>
          <a:p>
            <a:pPr>
              <a:lnSpc>
                <a:spcPct val="150000"/>
              </a:lnSpc>
            </a:pPr>
            <a:r>
              <a:rPr lang="en-CA" sz="2600" dirty="0" err="1">
                <a:solidFill>
                  <a:schemeClr val="bg2"/>
                </a:solidFill>
              </a:rPr>
              <a:t>Biologiniai</a:t>
            </a:r>
            <a:r>
              <a:rPr lang="en-CA" sz="2600" dirty="0">
                <a:solidFill>
                  <a:schemeClr val="bg2"/>
                </a:solidFill>
              </a:rPr>
              <a:t>: kai </a:t>
            </a:r>
            <a:r>
              <a:rPr lang="en-CA" sz="2600" dirty="0" err="1">
                <a:solidFill>
                  <a:schemeClr val="bg2"/>
                </a:solidFill>
              </a:rPr>
              <a:t>kurie</a:t>
            </a:r>
            <a:r>
              <a:rPr lang="en-CA" sz="2600" dirty="0">
                <a:solidFill>
                  <a:schemeClr val="bg2"/>
                </a:solidFill>
              </a:rPr>
              <a:t> </a:t>
            </a:r>
            <a:r>
              <a:rPr lang="en-CA" sz="2600" dirty="0" err="1">
                <a:solidFill>
                  <a:schemeClr val="bg2"/>
                </a:solidFill>
              </a:rPr>
              <a:t>medikamentai</a:t>
            </a:r>
            <a:r>
              <a:rPr lang="en-CA" sz="2600" dirty="0">
                <a:solidFill>
                  <a:schemeClr val="bg2"/>
                </a:solidFill>
              </a:rPr>
              <a:t> </a:t>
            </a:r>
            <a:r>
              <a:rPr lang="en-CA" sz="2600" dirty="0" err="1">
                <a:solidFill>
                  <a:schemeClr val="bg2"/>
                </a:solidFill>
              </a:rPr>
              <a:t>yra</a:t>
            </a:r>
            <a:r>
              <a:rPr lang="en-CA" sz="2600" dirty="0">
                <a:solidFill>
                  <a:schemeClr val="bg2"/>
                </a:solidFill>
              </a:rPr>
              <a:t> </a:t>
            </a:r>
            <a:r>
              <a:rPr lang="en-CA" sz="2600" dirty="0" err="1">
                <a:solidFill>
                  <a:schemeClr val="bg2"/>
                </a:solidFill>
              </a:rPr>
              <a:t>efektyvesni</a:t>
            </a:r>
            <a:r>
              <a:rPr lang="en-CA" sz="2600" dirty="0">
                <a:solidFill>
                  <a:schemeClr val="bg2"/>
                </a:solidFill>
              </a:rPr>
              <a:t> </a:t>
            </a:r>
            <a:r>
              <a:rPr lang="en-CA" sz="2600" dirty="0" err="1">
                <a:solidFill>
                  <a:schemeClr val="bg2"/>
                </a:solidFill>
              </a:rPr>
              <a:t>moterims</a:t>
            </a:r>
            <a:r>
              <a:rPr lang="en-CA" sz="2600" dirty="0">
                <a:solidFill>
                  <a:schemeClr val="bg2"/>
                </a:solidFill>
              </a:rPr>
              <a:t> </a:t>
            </a:r>
            <a:r>
              <a:rPr lang="en-CA" sz="2600" dirty="0" err="1">
                <a:solidFill>
                  <a:schemeClr val="bg2"/>
                </a:solidFill>
              </a:rPr>
              <a:t>nei</a:t>
            </a:r>
            <a:r>
              <a:rPr lang="en-CA" sz="2600" dirty="0">
                <a:solidFill>
                  <a:schemeClr val="bg2"/>
                </a:solidFill>
              </a:rPr>
              <a:t> </a:t>
            </a:r>
            <a:r>
              <a:rPr lang="en-CA" sz="2600" dirty="0" err="1">
                <a:solidFill>
                  <a:schemeClr val="bg2"/>
                </a:solidFill>
              </a:rPr>
              <a:t>vyrams</a:t>
            </a:r>
            <a:r>
              <a:rPr lang="en-CA" sz="2600" dirty="0">
                <a:solidFill>
                  <a:schemeClr val="bg2"/>
                </a:solidFill>
              </a:rPr>
              <a:t>.  </a:t>
            </a:r>
          </a:p>
          <a:p>
            <a:pPr marL="0" indent="0">
              <a:lnSpc>
                <a:spcPct val="150000"/>
              </a:lnSpc>
              <a:buNone/>
            </a:pPr>
            <a:r>
              <a:rPr lang="en-CA" sz="2600" dirty="0">
                <a:solidFill>
                  <a:srgbClr val="00B0F0"/>
                </a:solidFill>
              </a:rPr>
              <a:t>SKAUSMO </a:t>
            </a:r>
            <a:r>
              <a:rPr lang="en-CA" sz="2600" dirty="0" smtClean="0">
                <a:solidFill>
                  <a:srgbClr val="00B0F0"/>
                </a:solidFill>
              </a:rPr>
              <a:t>MALŠINIMAS</a:t>
            </a:r>
            <a:endParaRPr lang="en-CA" sz="2600" dirty="0">
              <a:solidFill>
                <a:srgbClr val="00B0F0"/>
              </a:solidFill>
            </a:endParaRPr>
          </a:p>
          <a:p>
            <a:pPr>
              <a:lnSpc>
                <a:spcPct val="150000"/>
              </a:lnSpc>
            </a:pPr>
            <a:r>
              <a:rPr lang="en-CA" sz="2600" dirty="0" err="1" smtClean="0">
                <a:solidFill>
                  <a:schemeClr val="bg2"/>
                </a:solidFill>
              </a:rPr>
              <a:t>Įvertinkite</a:t>
            </a:r>
            <a:r>
              <a:rPr lang="en-CA" sz="2600" dirty="0" smtClean="0">
                <a:solidFill>
                  <a:schemeClr val="bg2"/>
                </a:solidFill>
              </a:rPr>
              <a:t> </a:t>
            </a:r>
            <a:r>
              <a:rPr lang="en-CA" sz="2600" dirty="0" err="1" smtClean="0">
                <a:solidFill>
                  <a:schemeClr val="bg2"/>
                </a:solidFill>
              </a:rPr>
              <a:t>paciento</a:t>
            </a:r>
            <a:r>
              <a:rPr lang="en-CA" sz="2600" dirty="0" smtClean="0">
                <a:solidFill>
                  <a:schemeClr val="bg2"/>
                </a:solidFill>
              </a:rPr>
              <a:t> </a:t>
            </a:r>
            <a:r>
              <a:rPr lang="en-CA" sz="2600" dirty="0" err="1" smtClean="0">
                <a:solidFill>
                  <a:schemeClr val="bg2"/>
                </a:solidFill>
              </a:rPr>
              <a:t>individualumą</a:t>
            </a:r>
            <a:r>
              <a:rPr lang="en-CA" sz="2600" dirty="0" smtClean="0">
                <a:solidFill>
                  <a:schemeClr val="bg2"/>
                </a:solidFill>
              </a:rPr>
              <a:t>.</a:t>
            </a:r>
            <a:endParaRPr lang="en-CA" sz="2600" dirty="0">
              <a:solidFill>
                <a:schemeClr val="bg2"/>
              </a:solidFill>
            </a:endParaRPr>
          </a:p>
          <a:p>
            <a:pPr>
              <a:lnSpc>
                <a:spcPct val="150000"/>
              </a:lnSpc>
            </a:pPr>
            <a:r>
              <a:rPr lang="en-CA" sz="2600" dirty="0" err="1">
                <a:solidFill>
                  <a:schemeClr val="bg2"/>
                </a:solidFill>
              </a:rPr>
              <a:t>Gerbkite</a:t>
            </a:r>
            <a:r>
              <a:rPr lang="en-CA" sz="2600" dirty="0">
                <a:solidFill>
                  <a:schemeClr val="bg2"/>
                </a:solidFill>
              </a:rPr>
              <a:t> </a:t>
            </a:r>
            <a:r>
              <a:rPr lang="en-CA" sz="2600" dirty="0" err="1">
                <a:solidFill>
                  <a:schemeClr val="bg2"/>
                </a:solidFill>
              </a:rPr>
              <a:t>paciento</a:t>
            </a:r>
            <a:r>
              <a:rPr lang="en-CA" sz="2600" dirty="0">
                <a:solidFill>
                  <a:schemeClr val="bg2"/>
                </a:solidFill>
              </a:rPr>
              <a:t> </a:t>
            </a:r>
            <a:r>
              <a:rPr lang="en-CA" sz="2600" dirty="0" err="1" smtClean="0">
                <a:solidFill>
                  <a:schemeClr val="bg2"/>
                </a:solidFill>
              </a:rPr>
              <a:t>autonomiją</a:t>
            </a:r>
            <a:r>
              <a:rPr lang="en-CA" sz="2600" dirty="0">
                <a:solidFill>
                  <a:schemeClr val="bg2"/>
                </a:solidFill>
              </a:rPr>
              <a:t> </a:t>
            </a:r>
            <a:r>
              <a:rPr lang="en-CA" sz="2600" dirty="0" err="1" smtClean="0">
                <a:solidFill>
                  <a:schemeClr val="bg2"/>
                </a:solidFill>
              </a:rPr>
              <a:t>ir</a:t>
            </a:r>
            <a:r>
              <a:rPr lang="en-CA" sz="2600" dirty="0" smtClean="0">
                <a:solidFill>
                  <a:schemeClr val="bg2"/>
                </a:solidFill>
              </a:rPr>
              <a:t> </a:t>
            </a:r>
            <a:r>
              <a:rPr lang="en-CA" sz="2600" dirty="0" err="1" smtClean="0">
                <a:solidFill>
                  <a:schemeClr val="bg2"/>
                </a:solidFill>
              </a:rPr>
              <a:t>skatinkite</a:t>
            </a:r>
            <a:r>
              <a:rPr lang="en-CA" sz="2600" dirty="0" smtClean="0">
                <a:solidFill>
                  <a:schemeClr val="bg2"/>
                </a:solidFill>
              </a:rPr>
              <a:t> </a:t>
            </a:r>
            <a:r>
              <a:rPr lang="en-CA" sz="2600" dirty="0" err="1">
                <a:solidFill>
                  <a:schemeClr val="bg2"/>
                </a:solidFill>
              </a:rPr>
              <a:t>paciento</a:t>
            </a:r>
            <a:r>
              <a:rPr lang="en-CA" sz="2600" dirty="0">
                <a:solidFill>
                  <a:schemeClr val="bg2"/>
                </a:solidFill>
              </a:rPr>
              <a:t> </a:t>
            </a:r>
            <a:r>
              <a:rPr lang="en-CA" sz="2600" dirty="0" err="1">
                <a:solidFill>
                  <a:schemeClr val="bg2"/>
                </a:solidFill>
              </a:rPr>
              <a:t>bendradarbiavimą</a:t>
            </a:r>
            <a:r>
              <a:rPr lang="en-CA" sz="2600" dirty="0">
                <a:solidFill>
                  <a:schemeClr val="bg2"/>
                </a:solidFill>
              </a:rPr>
              <a:t>.</a:t>
            </a:r>
          </a:p>
          <a:p>
            <a:pPr>
              <a:lnSpc>
                <a:spcPct val="150000"/>
              </a:lnSpc>
            </a:pPr>
            <a:r>
              <a:rPr lang="en-CA" sz="2600" dirty="0" err="1">
                <a:solidFill>
                  <a:schemeClr val="bg2"/>
                </a:solidFill>
              </a:rPr>
              <a:t>Pacientams</a:t>
            </a:r>
            <a:r>
              <a:rPr lang="en-CA" sz="2600" dirty="0">
                <a:solidFill>
                  <a:schemeClr val="bg2"/>
                </a:solidFill>
              </a:rPr>
              <a:t>, </a:t>
            </a:r>
            <a:r>
              <a:rPr lang="en-CA" sz="2600" dirty="0" err="1">
                <a:solidFill>
                  <a:schemeClr val="bg2"/>
                </a:solidFill>
              </a:rPr>
              <a:t>kurie</a:t>
            </a:r>
            <a:r>
              <a:rPr lang="en-CA" sz="2600" dirty="0">
                <a:solidFill>
                  <a:schemeClr val="bg2"/>
                </a:solidFill>
              </a:rPr>
              <a:t> </a:t>
            </a:r>
            <a:r>
              <a:rPr lang="en-CA" sz="2600" dirty="0" err="1">
                <a:solidFill>
                  <a:schemeClr val="bg2"/>
                </a:solidFill>
              </a:rPr>
              <a:t>patiria</a:t>
            </a:r>
            <a:r>
              <a:rPr lang="en-CA" sz="2600" dirty="0">
                <a:solidFill>
                  <a:schemeClr val="bg2"/>
                </a:solidFill>
              </a:rPr>
              <a:t> </a:t>
            </a:r>
            <a:r>
              <a:rPr lang="en-CA" sz="2600" dirty="0" err="1">
                <a:solidFill>
                  <a:schemeClr val="bg2"/>
                </a:solidFill>
              </a:rPr>
              <a:t>lėtinį</a:t>
            </a:r>
            <a:r>
              <a:rPr lang="en-CA" sz="2600" dirty="0">
                <a:solidFill>
                  <a:schemeClr val="bg2"/>
                </a:solidFill>
              </a:rPr>
              <a:t> </a:t>
            </a:r>
            <a:r>
              <a:rPr lang="en-CA" sz="2600" dirty="0" err="1">
                <a:solidFill>
                  <a:schemeClr val="bg2"/>
                </a:solidFill>
              </a:rPr>
              <a:t>stresą</a:t>
            </a:r>
            <a:r>
              <a:rPr lang="en-CA" sz="2600" dirty="0">
                <a:solidFill>
                  <a:schemeClr val="bg2"/>
                </a:solidFill>
              </a:rPr>
              <a:t>, </a:t>
            </a:r>
            <a:r>
              <a:rPr lang="en-CA" sz="2600" dirty="0" err="1" smtClean="0">
                <a:solidFill>
                  <a:schemeClr val="bg2"/>
                </a:solidFill>
              </a:rPr>
              <a:t>gali</a:t>
            </a:r>
            <a:r>
              <a:rPr lang="en-CA" sz="2600" dirty="0" smtClean="0">
                <a:solidFill>
                  <a:schemeClr val="bg2"/>
                </a:solidFill>
              </a:rPr>
              <a:t> pad</a:t>
            </a:r>
            <a:r>
              <a:rPr lang="lt-LT" sz="2600" dirty="0" smtClean="0">
                <a:solidFill>
                  <a:schemeClr val="bg2"/>
                </a:solidFill>
              </a:rPr>
              <a:t>ė</a:t>
            </a:r>
            <a:r>
              <a:rPr lang="en-CA" sz="2600" dirty="0" err="1" smtClean="0">
                <a:solidFill>
                  <a:schemeClr val="bg2"/>
                </a:solidFill>
              </a:rPr>
              <a:t>ti</a:t>
            </a:r>
            <a:r>
              <a:rPr lang="en-CA" sz="2600" dirty="0" smtClean="0">
                <a:solidFill>
                  <a:schemeClr val="bg2"/>
                </a:solidFill>
              </a:rPr>
              <a:t> </a:t>
            </a:r>
            <a:r>
              <a:rPr lang="en-CA" sz="2600" dirty="0" err="1" smtClean="0">
                <a:solidFill>
                  <a:schemeClr val="bg2"/>
                </a:solidFill>
              </a:rPr>
              <a:t>kognityvinė</a:t>
            </a:r>
            <a:r>
              <a:rPr lang="en-CA" sz="2600" dirty="0" smtClean="0">
                <a:solidFill>
                  <a:schemeClr val="bg2"/>
                </a:solidFill>
              </a:rPr>
              <a:t> </a:t>
            </a:r>
            <a:r>
              <a:rPr lang="en-CA" sz="2600" dirty="0" err="1" smtClean="0">
                <a:solidFill>
                  <a:schemeClr val="bg2"/>
                </a:solidFill>
              </a:rPr>
              <a:t>terapija</a:t>
            </a:r>
            <a:r>
              <a:rPr lang="en-CA" sz="2600" dirty="0" smtClean="0">
                <a:solidFill>
                  <a:schemeClr val="bg2"/>
                </a:solidFill>
              </a:rPr>
              <a:t> </a:t>
            </a:r>
            <a:r>
              <a:rPr lang="en-CA" sz="2600" dirty="0">
                <a:solidFill>
                  <a:schemeClr val="bg2"/>
                </a:solidFill>
              </a:rPr>
              <a:t>(</a:t>
            </a:r>
            <a:r>
              <a:rPr lang="en-CA" sz="2600" dirty="0" err="1">
                <a:solidFill>
                  <a:schemeClr val="bg2"/>
                </a:solidFill>
              </a:rPr>
              <a:t>minčių</a:t>
            </a:r>
            <a:r>
              <a:rPr lang="en-CA" sz="2600" dirty="0">
                <a:solidFill>
                  <a:schemeClr val="bg2"/>
                </a:solidFill>
              </a:rPr>
              <a:t> </a:t>
            </a:r>
            <a:r>
              <a:rPr lang="en-CA" sz="2600" dirty="0" err="1" smtClean="0">
                <a:solidFill>
                  <a:schemeClr val="bg2"/>
                </a:solidFill>
              </a:rPr>
              <a:t>performavimas</a:t>
            </a:r>
            <a:r>
              <a:rPr lang="en-CA" sz="2600" dirty="0" smtClean="0">
                <a:solidFill>
                  <a:schemeClr val="bg2"/>
                </a:solidFill>
              </a:rPr>
              <a:t>). </a:t>
            </a:r>
            <a:endParaRPr lang="en-CA" sz="2600" dirty="0">
              <a:solidFill>
                <a:schemeClr val="bg2"/>
              </a:solidFill>
            </a:endParaRPr>
          </a:p>
        </p:txBody>
      </p:sp>
      <p:sp>
        <p:nvSpPr>
          <p:cNvPr id="4" name="Rectangle 3"/>
          <p:cNvSpPr/>
          <p:nvPr/>
        </p:nvSpPr>
        <p:spPr>
          <a:xfrm>
            <a:off x="863553" y="6488668"/>
            <a:ext cx="10354056" cy="369332"/>
          </a:xfrm>
          <a:prstGeom prst="rect">
            <a:avLst/>
          </a:prstGeom>
        </p:spPr>
        <p:txBody>
          <a:bodyPr wrap="square">
            <a:spAutoFit/>
          </a:bodyPr>
          <a:lstStyle/>
          <a:p>
            <a:r>
              <a:rPr lang="en-CA" i="1" dirty="0">
                <a:solidFill>
                  <a:schemeClr val="bg1"/>
                </a:solidFill>
              </a:rPr>
              <a:t>Joan Maclean. Pain psychology. In: </a:t>
            </a:r>
            <a:r>
              <a:rPr lang="en-CA" i="1" dirty="0" err="1">
                <a:solidFill>
                  <a:schemeClr val="bg1"/>
                </a:solidFill>
              </a:rPr>
              <a:t>Gilmartin</a:t>
            </a:r>
            <a:r>
              <a:rPr lang="en-CA" i="1" dirty="0">
                <a:solidFill>
                  <a:schemeClr val="bg1"/>
                </a:solidFill>
              </a:rPr>
              <a:t> J. Health Psychology in context. Wiley-Blackwell . 2009. </a:t>
            </a:r>
          </a:p>
        </p:txBody>
      </p:sp>
    </p:spTree>
    <p:extLst>
      <p:ext uri="{BB962C8B-B14F-4D97-AF65-F5344CB8AC3E}">
        <p14:creationId xmlns:p14="http://schemas.microsoft.com/office/powerpoint/2010/main" val="240881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187325"/>
            <a:ext cx="11201400" cy="1325563"/>
          </a:xfrm>
        </p:spPr>
        <p:txBody>
          <a:bodyPr>
            <a:normAutofit/>
          </a:bodyPr>
          <a:lstStyle/>
          <a:p>
            <a:r>
              <a:rPr lang="en-CA" sz="4000" dirty="0" err="1">
                <a:solidFill>
                  <a:srgbClr val="CCFFCC"/>
                </a:solidFill>
              </a:rPr>
              <a:t>Simptom</a:t>
            </a:r>
            <a:r>
              <a:rPr lang="lt-LT" sz="4000" dirty="0">
                <a:solidFill>
                  <a:srgbClr val="CCFFCC"/>
                </a:solidFill>
              </a:rPr>
              <a:t>ų</a:t>
            </a:r>
            <a:r>
              <a:rPr lang="en-GB" sz="4000" dirty="0">
                <a:solidFill>
                  <a:srgbClr val="CCFFCC"/>
                </a:solidFill>
              </a:rPr>
              <a:t> </a:t>
            </a:r>
            <a:r>
              <a:rPr lang="en-GB" sz="4000" dirty="0" err="1">
                <a:solidFill>
                  <a:srgbClr val="CCFFCC"/>
                </a:solidFill>
              </a:rPr>
              <a:t>S</a:t>
            </a:r>
            <a:r>
              <a:rPr lang="en-GB" sz="4000" dirty="0" err="1" smtClean="0">
                <a:solidFill>
                  <a:srgbClr val="CCFFCC"/>
                </a:solidFill>
              </a:rPr>
              <a:t>uvokimo</a:t>
            </a:r>
            <a:r>
              <a:rPr lang="en-GB" sz="4000" dirty="0" smtClean="0">
                <a:solidFill>
                  <a:srgbClr val="CCFFCC"/>
                </a:solidFill>
              </a:rPr>
              <a:t> </a:t>
            </a:r>
            <a:r>
              <a:rPr lang="en-GB" sz="4000" dirty="0" err="1">
                <a:solidFill>
                  <a:srgbClr val="CCFFCC"/>
                </a:solidFill>
              </a:rPr>
              <a:t>P</a:t>
            </a:r>
            <a:r>
              <a:rPr lang="en-GB" sz="4000" dirty="0" err="1" smtClean="0">
                <a:solidFill>
                  <a:srgbClr val="CCFFCC"/>
                </a:solidFill>
              </a:rPr>
              <a:t>sichologija</a:t>
            </a:r>
            <a:endParaRPr lang="en-CA" sz="4000" dirty="0">
              <a:solidFill>
                <a:srgbClr val="CCFFCC"/>
              </a:solidFill>
            </a:endParaRPr>
          </a:p>
        </p:txBody>
      </p:sp>
      <p:sp>
        <p:nvSpPr>
          <p:cNvPr id="3" name="Content Placeholder 2"/>
          <p:cNvSpPr>
            <a:spLocks noGrp="1"/>
          </p:cNvSpPr>
          <p:nvPr>
            <p:ph idx="1"/>
          </p:nvPr>
        </p:nvSpPr>
        <p:spPr>
          <a:xfrm>
            <a:off x="658368" y="1400752"/>
            <a:ext cx="11353800" cy="4351338"/>
          </a:xfrm>
        </p:spPr>
        <p:txBody>
          <a:bodyPr>
            <a:normAutofit fontScale="92500" lnSpcReduction="10000"/>
          </a:bodyPr>
          <a:lstStyle/>
          <a:p>
            <a:r>
              <a:rPr lang="en-CA" dirty="0" err="1">
                <a:solidFill>
                  <a:schemeClr val="bg2"/>
                </a:solidFill>
              </a:rPr>
              <a:t>Psichologinės</a:t>
            </a:r>
            <a:r>
              <a:rPr lang="en-CA" dirty="0">
                <a:solidFill>
                  <a:schemeClr val="bg2"/>
                </a:solidFill>
              </a:rPr>
              <a:t> </a:t>
            </a:r>
            <a:r>
              <a:rPr lang="en-CA" dirty="0" err="1" smtClean="0">
                <a:solidFill>
                  <a:schemeClr val="bg2"/>
                </a:solidFill>
              </a:rPr>
              <a:t>teorijos</a:t>
            </a:r>
            <a:r>
              <a:rPr lang="en-CA" dirty="0" smtClean="0">
                <a:solidFill>
                  <a:schemeClr val="bg2"/>
                </a:solidFill>
              </a:rPr>
              <a:t> </a:t>
            </a:r>
            <a:r>
              <a:rPr lang="en-CA" dirty="0" err="1" smtClean="0">
                <a:solidFill>
                  <a:schemeClr val="bg2"/>
                </a:solidFill>
              </a:rPr>
              <a:t>teigia</a:t>
            </a:r>
            <a:r>
              <a:rPr lang="en-CA" dirty="0" smtClean="0">
                <a:solidFill>
                  <a:schemeClr val="bg2"/>
                </a:solidFill>
              </a:rPr>
              <a:t> </a:t>
            </a:r>
            <a:r>
              <a:rPr lang="en-CA" dirty="0" err="1" smtClean="0">
                <a:solidFill>
                  <a:schemeClr val="bg2"/>
                </a:solidFill>
              </a:rPr>
              <a:t>kad</a:t>
            </a:r>
            <a:r>
              <a:rPr lang="en-CA" dirty="0" smtClean="0">
                <a:solidFill>
                  <a:schemeClr val="bg2"/>
                </a:solidFill>
              </a:rPr>
              <a:t> </a:t>
            </a:r>
            <a:r>
              <a:rPr lang="en-CA" dirty="0" err="1" smtClean="0">
                <a:solidFill>
                  <a:schemeClr val="bg2"/>
                </a:solidFill>
              </a:rPr>
              <a:t>simptomų</a:t>
            </a:r>
            <a:r>
              <a:rPr lang="en-CA" dirty="0" smtClean="0">
                <a:solidFill>
                  <a:schemeClr val="bg2"/>
                </a:solidFill>
              </a:rPr>
              <a:t> </a:t>
            </a:r>
            <a:r>
              <a:rPr lang="en-CA" dirty="0" err="1">
                <a:solidFill>
                  <a:schemeClr val="bg2"/>
                </a:solidFill>
              </a:rPr>
              <a:t>suvokimas</a:t>
            </a:r>
            <a:r>
              <a:rPr lang="en-CA" dirty="0">
                <a:solidFill>
                  <a:schemeClr val="bg2"/>
                </a:solidFill>
              </a:rPr>
              <a:t> </a:t>
            </a:r>
            <a:r>
              <a:rPr lang="en-CA" dirty="0" err="1" smtClean="0">
                <a:solidFill>
                  <a:schemeClr val="bg2"/>
                </a:solidFill>
              </a:rPr>
              <a:t>yra</a:t>
            </a:r>
            <a:r>
              <a:rPr lang="en-CA" dirty="0" smtClean="0">
                <a:solidFill>
                  <a:schemeClr val="bg2"/>
                </a:solidFill>
              </a:rPr>
              <a:t> </a:t>
            </a:r>
            <a:r>
              <a:rPr lang="en-CA" dirty="0" err="1" smtClean="0">
                <a:solidFill>
                  <a:schemeClr val="bg2"/>
                </a:solidFill>
              </a:rPr>
              <a:t>netikslus</a:t>
            </a:r>
            <a:r>
              <a:rPr lang="en-CA" dirty="0">
                <a:solidFill>
                  <a:schemeClr val="bg2"/>
                </a:solidFill>
              </a:rPr>
              <a:t>.</a:t>
            </a:r>
          </a:p>
          <a:p>
            <a:r>
              <a:rPr lang="en-CA" dirty="0" err="1">
                <a:solidFill>
                  <a:schemeClr val="bg2"/>
                </a:solidFill>
              </a:rPr>
              <a:t>Tokie</a:t>
            </a:r>
            <a:r>
              <a:rPr lang="en-CA" dirty="0">
                <a:solidFill>
                  <a:schemeClr val="bg2"/>
                </a:solidFill>
              </a:rPr>
              <a:t> </a:t>
            </a:r>
            <a:r>
              <a:rPr lang="en-CA" dirty="0" err="1">
                <a:solidFill>
                  <a:schemeClr val="bg2"/>
                </a:solidFill>
              </a:rPr>
              <a:t>išsireiškimai</a:t>
            </a:r>
            <a:r>
              <a:rPr lang="en-CA" dirty="0">
                <a:solidFill>
                  <a:schemeClr val="bg2"/>
                </a:solidFill>
              </a:rPr>
              <a:t>, </a:t>
            </a:r>
            <a:r>
              <a:rPr lang="en-CA" dirty="0" err="1">
                <a:solidFill>
                  <a:schemeClr val="bg2"/>
                </a:solidFill>
              </a:rPr>
              <a:t>kaip</a:t>
            </a:r>
            <a:r>
              <a:rPr lang="en-CA" dirty="0">
                <a:solidFill>
                  <a:schemeClr val="bg2"/>
                </a:solidFill>
              </a:rPr>
              <a:t>: </a:t>
            </a:r>
            <a:r>
              <a:rPr lang="en-CA" u="sng" dirty="0" err="1" smtClean="0">
                <a:solidFill>
                  <a:schemeClr val="bg1"/>
                </a:solidFill>
              </a:rPr>
              <a:t>j</a:t>
            </a:r>
            <a:r>
              <a:rPr lang="en-CA" u="sng" dirty="0" err="1" smtClean="0">
                <a:solidFill>
                  <a:schemeClr val="bg1"/>
                </a:solidFill>
              </a:rPr>
              <a:t>ums</a:t>
            </a:r>
            <a:r>
              <a:rPr lang="en-CA" u="sng" dirty="0" smtClean="0">
                <a:solidFill>
                  <a:schemeClr val="bg1"/>
                </a:solidFill>
              </a:rPr>
              <a:t> </a:t>
            </a:r>
            <a:r>
              <a:rPr lang="en-CA" u="sng" dirty="0" err="1" smtClean="0">
                <a:solidFill>
                  <a:schemeClr val="bg1"/>
                </a:solidFill>
              </a:rPr>
              <a:t>neskaudės</a:t>
            </a:r>
            <a:r>
              <a:rPr lang="en-CA" u="sng" dirty="0" smtClean="0">
                <a:solidFill>
                  <a:schemeClr val="bg1"/>
                </a:solidFill>
              </a:rPr>
              <a:t>/</a:t>
            </a:r>
            <a:r>
              <a:rPr lang="en-CA" u="sng" dirty="0" err="1" smtClean="0">
                <a:solidFill>
                  <a:schemeClr val="bg1"/>
                </a:solidFill>
              </a:rPr>
              <a:t>j</a:t>
            </a:r>
            <a:r>
              <a:rPr lang="en-CA" u="sng" dirty="0" err="1" smtClean="0">
                <a:solidFill>
                  <a:schemeClr val="bg1"/>
                </a:solidFill>
              </a:rPr>
              <a:t>ūs</a:t>
            </a:r>
            <a:r>
              <a:rPr lang="en-CA" u="sng" dirty="0" smtClean="0">
                <a:solidFill>
                  <a:schemeClr val="bg1"/>
                </a:solidFill>
              </a:rPr>
              <a:t> </a:t>
            </a:r>
            <a:r>
              <a:rPr lang="en-CA" u="sng" dirty="0" err="1">
                <a:solidFill>
                  <a:schemeClr val="bg1"/>
                </a:solidFill>
              </a:rPr>
              <a:t>nejusite</a:t>
            </a:r>
            <a:r>
              <a:rPr lang="en-CA" u="sng" dirty="0">
                <a:solidFill>
                  <a:schemeClr val="bg1"/>
                </a:solidFill>
              </a:rPr>
              <a:t> </a:t>
            </a:r>
            <a:r>
              <a:rPr lang="en-CA" u="sng" dirty="0" err="1" smtClean="0">
                <a:solidFill>
                  <a:schemeClr val="bg1"/>
                </a:solidFill>
              </a:rPr>
              <a:t>skausmo</a:t>
            </a:r>
            <a:r>
              <a:rPr lang="en-CA" u="sng" dirty="0" smtClean="0">
                <a:solidFill>
                  <a:schemeClr val="bg1"/>
                </a:solidFill>
              </a:rPr>
              <a:t>, </a:t>
            </a:r>
            <a:r>
              <a:rPr lang="en-CA" dirty="0" err="1">
                <a:solidFill>
                  <a:schemeClr val="bg1"/>
                </a:solidFill>
              </a:rPr>
              <a:t>pasąmoningai</a:t>
            </a:r>
            <a:r>
              <a:rPr lang="en-CA" dirty="0">
                <a:solidFill>
                  <a:schemeClr val="bg1"/>
                </a:solidFill>
              </a:rPr>
              <a:t> </a:t>
            </a:r>
            <a:r>
              <a:rPr lang="en-CA" dirty="0" err="1">
                <a:solidFill>
                  <a:schemeClr val="bg1"/>
                </a:solidFill>
              </a:rPr>
              <a:t>suvokiami</a:t>
            </a:r>
            <a:r>
              <a:rPr lang="en-CA" dirty="0">
                <a:solidFill>
                  <a:schemeClr val="bg1"/>
                </a:solidFill>
              </a:rPr>
              <a:t> </a:t>
            </a:r>
            <a:r>
              <a:rPr lang="en-CA" dirty="0" err="1">
                <a:solidFill>
                  <a:schemeClr val="bg1"/>
                </a:solidFill>
              </a:rPr>
              <a:t>kaip</a:t>
            </a:r>
            <a:r>
              <a:rPr lang="en-CA" dirty="0">
                <a:solidFill>
                  <a:schemeClr val="bg1"/>
                </a:solidFill>
              </a:rPr>
              <a:t> </a:t>
            </a:r>
            <a:r>
              <a:rPr lang="en-CA" dirty="0" err="1" smtClean="0">
                <a:solidFill>
                  <a:srgbClr val="66CCFF"/>
                </a:solidFill>
              </a:rPr>
              <a:t>j</a:t>
            </a:r>
            <a:r>
              <a:rPr lang="en-CA" dirty="0" err="1" smtClean="0">
                <a:solidFill>
                  <a:srgbClr val="66CCFF"/>
                </a:solidFill>
              </a:rPr>
              <a:t>ums</a:t>
            </a:r>
            <a:r>
              <a:rPr lang="en-CA" dirty="0" smtClean="0">
                <a:solidFill>
                  <a:srgbClr val="66CCFF"/>
                </a:solidFill>
              </a:rPr>
              <a:t> </a:t>
            </a:r>
            <a:r>
              <a:rPr lang="en-CA" dirty="0" err="1" smtClean="0">
                <a:solidFill>
                  <a:srgbClr val="66CCFF"/>
                </a:solidFill>
              </a:rPr>
              <a:t>skaudės</a:t>
            </a:r>
            <a:r>
              <a:rPr lang="en-CA" dirty="0" smtClean="0">
                <a:solidFill>
                  <a:srgbClr val="66CCFF"/>
                </a:solidFill>
              </a:rPr>
              <a:t>.</a:t>
            </a:r>
          </a:p>
          <a:p>
            <a:endParaRPr lang="en-CA" sz="1000" dirty="0">
              <a:solidFill>
                <a:schemeClr val="bg1"/>
              </a:solidFill>
            </a:endParaRPr>
          </a:p>
          <a:p>
            <a:r>
              <a:rPr lang="en-CA" dirty="0" err="1">
                <a:solidFill>
                  <a:schemeClr val="bg2"/>
                </a:solidFill>
              </a:rPr>
              <a:t>Simptomų</a:t>
            </a:r>
            <a:r>
              <a:rPr lang="en-CA" dirty="0">
                <a:solidFill>
                  <a:schemeClr val="bg2"/>
                </a:solidFill>
              </a:rPr>
              <a:t> </a:t>
            </a:r>
            <a:r>
              <a:rPr lang="en-CA" dirty="0" err="1">
                <a:solidFill>
                  <a:schemeClr val="bg2"/>
                </a:solidFill>
              </a:rPr>
              <a:t>suvokimas</a:t>
            </a:r>
            <a:r>
              <a:rPr lang="en-CA" dirty="0">
                <a:solidFill>
                  <a:schemeClr val="bg2"/>
                </a:solidFill>
              </a:rPr>
              <a:t> </a:t>
            </a:r>
            <a:r>
              <a:rPr lang="en-CA" dirty="0" err="1">
                <a:solidFill>
                  <a:schemeClr val="bg2"/>
                </a:solidFill>
              </a:rPr>
              <a:t>yra</a:t>
            </a:r>
            <a:r>
              <a:rPr lang="en-CA" dirty="0">
                <a:solidFill>
                  <a:schemeClr val="bg2"/>
                </a:solidFill>
              </a:rPr>
              <a:t> </a:t>
            </a:r>
            <a:r>
              <a:rPr lang="en-CA" dirty="0" err="1">
                <a:solidFill>
                  <a:schemeClr val="bg2"/>
                </a:solidFill>
              </a:rPr>
              <a:t>veikiamas</a:t>
            </a:r>
            <a:r>
              <a:rPr lang="en-CA" dirty="0">
                <a:solidFill>
                  <a:schemeClr val="bg2"/>
                </a:solidFill>
              </a:rPr>
              <a:t> </a:t>
            </a:r>
            <a:r>
              <a:rPr lang="en-CA" dirty="0" err="1" smtClean="0">
                <a:solidFill>
                  <a:schemeClr val="bg2"/>
                </a:solidFill>
              </a:rPr>
              <a:t>emocijų</a:t>
            </a:r>
            <a:r>
              <a:rPr lang="en-CA" dirty="0" smtClean="0">
                <a:solidFill>
                  <a:schemeClr val="bg2"/>
                </a:solidFill>
              </a:rPr>
              <a:t> </a:t>
            </a:r>
            <a:r>
              <a:rPr lang="en-CA" dirty="0">
                <a:solidFill>
                  <a:schemeClr val="bg2"/>
                </a:solidFill>
              </a:rPr>
              <a:t>(</a:t>
            </a:r>
            <a:r>
              <a:rPr lang="en-CA" dirty="0" err="1" smtClean="0">
                <a:solidFill>
                  <a:schemeClr val="bg2"/>
                </a:solidFill>
              </a:rPr>
              <a:t>individualūs</a:t>
            </a:r>
            <a:r>
              <a:rPr lang="en-CA" dirty="0" smtClean="0">
                <a:solidFill>
                  <a:schemeClr val="bg2"/>
                </a:solidFill>
              </a:rPr>
              <a:t> </a:t>
            </a:r>
            <a:r>
              <a:rPr lang="en-CA" dirty="0" err="1" smtClean="0">
                <a:solidFill>
                  <a:schemeClr val="bg2"/>
                </a:solidFill>
              </a:rPr>
              <a:t>skirtumai</a:t>
            </a:r>
            <a:r>
              <a:rPr lang="en-CA" dirty="0" smtClean="0">
                <a:solidFill>
                  <a:schemeClr val="bg2"/>
                </a:solidFill>
              </a:rPr>
              <a:t>) </a:t>
            </a:r>
            <a:r>
              <a:rPr lang="en-CA" dirty="0" err="1">
                <a:solidFill>
                  <a:schemeClr val="bg2"/>
                </a:solidFill>
              </a:rPr>
              <a:t>ir</a:t>
            </a:r>
            <a:r>
              <a:rPr lang="en-CA" dirty="0">
                <a:solidFill>
                  <a:schemeClr val="bg2"/>
                </a:solidFill>
              </a:rPr>
              <a:t> </a:t>
            </a:r>
            <a:r>
              <a:rPr lang="en-CA" dirty="0" smtClean="0">
                <a:solidFill>
                  <a:schemeClr val="bg2"/>
                </a:solidFill>
              </a:rPr>
              <a:t>kit</a:t>
            </a:r>
            <a:r>
              <a:rPr lang="lt-LT" dirty="0" smtClean="0">
                <a:solidFill>
                  <a:schemeClr val="bg2"/>
                </a:solidFill>
              </a:rPr>
              <a:t>ų</a:t>
            </a:r>
            <a:r>
              <a:rPr lang="en-CA" dirty="0" smtClean="0">
                <a:solidFill>
                  <a:schemeClr val="bg2"/>
                </a:solidFill>
              </a:rPr>
              <a:t> </a:t>
            </a:r>
            <a:r>
              <a:rPr lang="en-CA" dirty="0" err="1" smtClean="0">
                <a:solidFill>
                  <a:schemeClr val="bg2"/>
                </a:solidFill>
              </a:rPr>
              <a:t>veiksnių</a:t>
            </a:r>
            <a:r>
              <a:rPr lang="en-CA" dirty="0" smtClean="0">
                <a:solidFill>
                  <a:schemeClr val="bg2"/>
                </a:solidFill>
              </a:rPr>
              <a:t> </a:t>
            </a:r>
            <a:r>
              <a:rPr lang="en-CA" dirty="0">
                <a:solidFill>
                  <a:schemeClr val="bg2"/>
                </a:solidFill>
              </a:rPr>
              <a:t>(</a:t>
            </a:r>
            <a:r>
              <a:rPr lang="en-CA" dirty="0" err="1">
                <a:solidFill>
                  <a:schemeClr val="bg2"/>
                </a:solidFill>
              </a:rPr>
              <a:t>aplinka</a:t>
            </a:r>
            <a:r>
              <a:rPr lang="en-CA" dirty="0">
                <a:solidFill>
                  <a:schemeClr val="bg2"/>
                </a:solidFill>
              </a:rPr>
              <a:t>, </a:t>
            </a:r>
            <a:r>
              <a:rPr lang="en-CA" dirty="0" err="1">
                <a:solidFill>
                  <a:schemeClr val="bg2"/>
                </a:solidFill>
              </a:rPr>
              <a:t>žinios</a:t>
            </a:r>
            <a:r>
              <a:rPr lang="en-CA" dirty="0">
                <a:solidFill>
                  <a:schemeClr val="bg2"/>
                </a:solidFill>
              </a:rPr>
              <a:t>, </a:t>
            </a:r>
            <a:r>
              <a:rPr lang="en-CA" dirty="0" err="1">
                <a:solidFill>
                  <a:schemeClr val="bg2"/>
                </a:solidFill>
              </a:rPr>
              <a:t>įsitikinimai</a:t>
            </a:r>
            <a:r>
              <a:rPr lang="en-CA" dirty="0">
                <a:solidFill>
                  <a:schemeClr val="bg2"/>
                </a:solidFill>
              </a:rPr>
              <a:t>, </a:t>
            </a:r>
            <a:r>
              <a:rPr lang="en-CA" dirty="0" err="1">
                <a:solidFill>
                  <a:schemeClr val="bg2"/>
                </a:solidFill>
              </a:rPr>
              <a:t>patirtis</a:t>
            </a:r>
            <a:r>
              <a:rPr lang="en-CA" dirty="0" smtClean="0">
                <a:solidFill>
                  <a:schemeClr val="bg2"/>
                </a:solidFill>
              </a:rPr>
              <a:t>).</a:t>
            </a:r>
          </a:p>
          <a:p>
            <a:endParaRPr lang="en-CA" sz="1100" dirty="0">
              <a:solidFill>
                <a:schemeClr val="bg2"/>
              </a:solidFill>
            </a:endParaRPr>
          </a:p>
          <a:p>
            <a:r>
              <a:rPr lang="en-CA" dirty="0" err="1">
                <a:solidFill>
                  <a:schemeClr val="bg2"/>
                </a:solidFill>
              </a:rPr>
              <a:t>Pacientai</a:t>
            </a:r>
            <a:r>
              <a:rPr lang="en-CA" dirty="0">
                <a:solidFill>
                  <a:schemeClr val="bg2"/>
                </a:solidFill>
              </a:rPr>
              <a:t>, </a:t>
            </a:r>
            <a:r>
              <a:rPr lang="en-CA" dirty="0" err="1">
                <a:solidFill>
                  <a:schemeClr val="bg2"/>
                </a:solidFill>
              </a:rPr>
              <a:t>kurie</a:t>
            </a:r>
            <a:r>
              <a:rPr lang="en-CA" dirty="0">
                <a:solidFill>
                  <a:schemeClr val="bg2"/>
                </a:solidFill>
              </a:rPr>
              <a:t> </a:t>
            </a:r>
            <a:r>
              <a:rPr lang="en-CA" dirty="0" err="1" smtClean="0">
                <a:solidFill>
                  <a:schemeClr val="bg2"/>
                </a:solidFill>
              </a:rPr>
              <a:t>yra</a:t>
            </a:r>
            <a:r>
              <a:rPr lang="en-CA" dirty="0" smtClean="0">
                <a:solidFill>
                  <a:schemeClr val="bg2"/>
                </a:solidFill>
              </a:rPr>
              <a:t> </a:t>
            </a:r>
            <a:r>
              <a:rPr lang="en-CA" dirty="0" err="1">
                <a:solidFill>
                  <a:schemeClr val="bg2"/>
                </a:solidFill>
              </a:rPr>
              <a:t>blogos</a:t>
            </a:r>
            <a:r>
              <a:rPr lang="en-CA" dirty="0">
                <a:solidFill>
                  <a:schemeClr val="bg2"/>
                </a:solidFill>
              </a:rPr>
              <a:t> </a:t>
            </a:r>
            <a:r>
              <a:rPr lang="en-CA" dirty="0" err="1">
                <a:solidFill>
                  <a:schemeClr val="bg2"/>
                </a:solidFill>
              </a:rPr>
              <a:t>nuotaikos</a:t>
            </a:r>
            <a:r>
              <a:rPr lang="en-CA" dirty="0">
                <a:solidFill>
                  <a:schemeClr val="bg2"/>
                </a:solidFill>
              </a:rPr>
              <a:t>, </a:t>
            </a:r>
            <a:r>
              <a:rPr lang="en-CA" dirty="0" err="1">
                <a:solidFill>
                  <a:schemeClr val="bg2"/>
                </a:solidFill>
              </a:rPr>
              <a:t>jaučia</a:t>
            </a:r>
            <a:r>
              <a:rPr lang="en-CA" dirty="0">
                <a:solidFill>
                  <a:schemeClr val="bg2"/>
                </a:solidFill>
              </a:rPr>
              <a:t> 2-3 </a:t>
            </a:r>
            <a:r>
              <a:rPr lang="en-CA" dirty="0" err="1">
                <a:solidFill>
                  <a:schemeClr val="bg2"/>
                </a:solidFill>
              </a:rPr>
              <a:t>kartus</a:t>
            </a:r>
            <a:r>
              <a:rPr lang="en-CA" dirty="0">
                <a:solidFill>
                  <a:schemeClr val="bg2"/>
                </a:solidFill>
              </a:rPr>
              <a:t> </a:t>
            </a:r>
            <a:r>
              <a:rPr lang="en-CA" dirty="0" err="1">
                <a:solidFill>
                  <a:schemeClr val="bg2"/>
                </a:solidFill>
              </a:rPr>
              <a:t>daugiau</a:t>
            </a:r>
            <a:r>
              <a:rPr lang="en-CA" dirty="0">
                <a:solidFill>
                  <a:schemeClr val="bg2"/>
                </a:solidFill>
              </a:rPr>
              <a:t> </a:t>
            </a:r>
            <a:r>
              <a:rPr lang="en-CA" dirty="0" err="1">
                <a:solidFill>
                  <a:schemeClr val="bg2"/>
                </a:solidFill>
              </a:rPr>
              <a:t>simptomų</a:t>
            </a:r>
            <a:r>
              <a:rPr lang="en-CA" dirty="0">
                <a:solidFill>
                  <a:schemeClr val="bg2"/>
                </a:solidFill>
              </a:rPr>
              <a:t>, </a:t>
            </a:r>
            <a:r>
              <a:rPr lang="en-CA" dirty="0" err="1">
                <a:solidFill>
                  <a:schemeClr val="bg2"/>
                </a:solidFill>
              </a:rPr>
              <a:t>nei</a:t>
            </a:r>
            <a:r>
              <a:rPr lang="en-CA" dirty="0">
                <a:solidFill>
                  <a:schemeClr val="bg2"/>
                </a:solidFill>
              </a:rPr>
              <a:t> tie, </a:t>
            </a:r>
            <a:r>
              <a:rPr lang="en-CA" dirty="0" err="1">
                <a:solidFill>
                  <a:schemeClr val="bg2"/>
                </a:solidFill>
              </a:rPr>
              <a:t>kurie</a:t>
            </a:r>
            <a:r>
              <a:rPr lang="en-CA" dirty="0">
                <a:solidFill>
                  <a:schemeClr val="bg2"/>
                </a:solidFill>
              </a:rPr>
              <a:t> </a:t>
            </a:r>
            <a:r>
              <a:rPr lang="en-CA" dirty="0" err="1">
                <a:solidFill>
                  <a:schemeClr val="bg2"/>
                </a:solidFill>
              </a:rPr>
              <a:t>yra</a:t>
            </a:r>
            <a:r>
              <a:rPr lang="en-CA" dirty="0">
                <a:solidFill>
                  <a:schemeClr val="bg2"/>
                </a:solidFill>
              </a:rPr>
              <a:t> </a:t>
            </a:r>
            <a:r>
              <a:rPr lang="en-CA" dirty="0" err="1">
                <a:solidFill>
                  <a:schemeClr val="bg2"/>
                </a:solidFill>
              </a:rPr>
              <a:t>geros</a:t>
            </a:r>
            <a:r>
              <a:rPr lang="en-CA" dirty="0">
                <a:solidFill>
                  <a:schemeClr val="bg2"/>
                </a:solidFill>
              </a:rPr>
              <a:t>/</a:t>
            </a:r>
            <a:r>
              <a:rPr lang="en-CA" dirty="0" err="1">
                <a:solidFill>
                  <a:schemeClr val="bg2"/>
                </a:solidFill>
              </a:rPr>
              <a:t>puikios</a:t>
            </a:r>
            <a:r>
              <a:rPr lang="en-CA" dirty="0">
                <a:solidFill>
                  <a:schemeClr val="bg2"/>
                </a:solidFill>
              </a:rPr>
              <a:t> </a:t>
            </a:r>
            <a:r>
              <a:rPr lang="en-CA" dirty="0" err="1">
                <a:solidFill>
                  <a:schemeClr val="bg2"/>
                </a:solidFill>
              </a:rPr>
              <a:t>nuotaikos</a:t>
            </a:r>
            <a:r>
              <a:rPr lang="en-CA" dirty="0" smtClean="0">
                <a:solidFill>
                  <a:schemeClr val="bg2"/>
                </a:solidFill>
              </a:rPr>
              <a:t>.</a:t>
            </a:r>
          </a:p>
          <a:p>
            <a:endParaRPr lang="en-CA" sz="1100" dirty="0">
              <a:solidFill>
                <a:schemeClr val="bg2"/>
              </a:solidFill>
            </a:endParaRPr>
          </a:p>
          <a:p>
            <a:r>
              <a:rPr lang="en-CA" dirty="0" err="1">
                <a:solidFill>
                  <a:schemeClr val="bg1"/>
                </a:solidFill>
              </a:rPr>
              <a:t>Nepriskirkite</a:t>
            </a:r>
            <a:r>
              <a:rPr lang="en-CA" dirty="0">
                <a:solidFill>
                  <a:schemeClr val="bg1"/>
                </a:solidFill>
              </a:rPr>
              <a:t> </a:t>
            </a:r>
            <a:r>
              <a:rPr lang="en-CA" dirty="0" err="1" smtClean="0">
                <a:solidFill>
                  <a:schemeClr val="bg1"/>
                </a:solidFill>
              </a:rPr>
              <a:t>simptomų</a:t>
            </a:r>
            <a:r>
              <a:rPr lang="en-CA" dirty="0" smtClean="0">
                <a:solidFill>
                  <a:schemeClr val="bg1"/>
                </a:solidFill>
              </a:rPr>
              <a:t> </a:t>
            </a:r>
            <a:r>
              <a:rPr lang="en-CA" dirty="0">
                <a:solidFill>
                  <a:schemeClr val="bg1"/>
                </a:solidFill>
              </a:rPr>
              <a:t>„</a:t>
            </a:r>
            <a:r>
              <a:rPr lang="en-CA" dirty="0" err="1">
                <a:solidFill>
                  <a:schemeClr val="bg1"/>
                </a:solidFill>
              </a:rPr>
              <a:t>senėjimui</a:t>
            </a:r>
            <a:r>
              <a:rPr lang="en-CA" dirty="0">
                <a:solidFill>
                  <a:schemeClr val="bg1"/>
                </a:solidFill>
              </a:rPr>
              <a:t>”, o </a:t>
            </a:r>
            <a:r>
              <a:rPr lang="en-CA" dirty="0" err="1">
                <a:solidFill>
                  <a:schemeClr val="bg1"/>
                </a:solidFill>
              </a:rPr>
              <a:t>interpretuokite</a:t>
            </a:r>
            <a:r>
              <a:rPr lang="en-CA" dirty="0">
                <a:solidFill>
                  <a:schemeClr val="bg1"/>
                </a:solidFill>
              </a:rPr>
              <a:t> </a:t>
            </a:r>
            <a:r>
              <a:rPr lang="en-CA" dirty="0" err="1">
                <a:solidFill>
                  <a:schemeClr val="bg1"/>
                </a:solidFill>
              </a:rPr>
              <a:t>juos</a:t>
            </a:r>
            <a:r>
              <a:rPr lang="en-CA" dirty="0">
                <a:solidFill>
                  <a:schemeClr val="bg1"/>
                </a:solidFill>
              </a:rPr>
              <a:t> </a:t>
            </a:r>
            <a:r>
              <a:rPr lang="en-CA" dirty="0" err="1">
                <a:solidFill>
                  <a:schemeClr val="bg1"/>
                </a:solidFill>
              </a:rPr>
              <a:t>kaip</a:t>
            </a:r>
            <a:r>
              <a:rPr lang="en-CA" dirty="0">
                <a:solidFill>
                  <a:schemeClr val="bg1"/>
                </a:solidFill>
              </a:rPr>
              <a:t> „</a:t>
            </a:r>
            <a:r>
              <a:rPr lang="en-CA" dirty="0" err="1" smtClean="0">
                <a:solidFill>
                  <a:schemeClr val="bg1"/>
                </a:solidFill>
              </a:rPr>
              <a:t>normalius</a:t>
            </a:r>
            <a:r>
              <a:rPr lang="en-CA" dirty="0" smtClean="0">
                <a:solidFill>
                  <a:schemeClr val="bg1"/>
                </a:solidFill>
              </a:rPr>
              <a:t> </a:t>
            </a:r>
            <a:r>
              <a:rPr lang="en-CA" dirty="0" err="1" smtClean="0">
                <a:solidFill>
                  <a:schemeClr val="bg1"/>
                </a:solidFill>
              </a:rPr>
              <a:t>individualius</a:t>
            </a:r>
            <a:r>
              <a:rPr lang="en-CA" dirty="0" smtClean="0">
                <a:solidFill>
                  <a:schemeClr val="bg1"/>
                </a:solidFill>
              </a:rPr>
              <a:t> </a:t>
            </a:r>
            <a:r>
              <a:rPr lang="en-CA" dirty="0" err="1" smtClean="0">
                <a:solidFill>
                  <a:schemeClr val="bg1"/>
                </a:solidFill>
              </a:rPr>
              <a:t>skirtumus</a:t>
            </a:r>
            <a:r>
              <a:rPr lang="en-CA" dirty="0" smtClean="0">
                <a:solidFill>
                  <a:schemeClr val="bg1"/>
                </a:solidFill>
              </a:rPr>
              <a:t>”.</a:t>
            </a:r>
            <a:endParaRPr lang="en-CA" dirty="0">
              <a:solidFill>
                <a:schemeClr val="bg1"/>
              </a:solidFill>
            </a:endParaRPr>
          </a:p>
          <a:p>
            <a:endParaRPr lang="en-CA" dirty="0">
              <a:solidFill>
                <a:schemeClr val="bg2"/>
              </a:solidFill>
            </a:endParaRPr>
          </a:p>
        </p:txBody>
      </p:sp>
      <p:sp>
        <p:nvSpPr>
          <p:cNvPr id="4" name="Rectangle 3"/>
          <p:cNvSpPr/>
          <p:nvPr/>
        </p:nvSpPr>
        <p:spPr>
          <a:xfrm>
            <a:off x="658368" y="6311900"/>
            <a:ext cx="10411322" cy="369332"/>
          </a:xfrm>
          <a:prstGeom prst="rect">
            <a:avLst/>
          </a:prstGeom>
        </p:spPr>
        <p:txBody>
          <a:bodyPr wrap="square">
            <a:spAutoFit/>
          </a:bodyPr>
          <a:lstStyle/>
          <a:p>
            <a:r>
              <a:rPr lang="en-CA" i="1" dirty="0" err="1">
                <a:solidFill>
                  <a:schemeClr val="bg1"/>
                </a:solidFill>
              </a:rPr>
              <a:t>Scambler</a:t>
            </a:r>
            <a:r>
              <a:rPr lang="en-CA" i="1" dirty="0">
                <a:solidFill>
                  <a:schemeClr val="bg1"/>
                </a:solidFill>
              </a:rPr>
              <a:t> S, Scott SE, </a:t>
            </a:r>
            <a:r>
              <a:rPr lang="en-CA" i="1" dirty="0" err="1">
                <a:solidFill>
                  <a:schemeClr val="bg1"/>
                </a:solidFill>
              </a:rPr>
              <a:t>Asimakopoulou</a:t>
            </a:r>
            <a:r>
              <a:rPr lang="en-CA" i="1" dirty="0">
                <a:solidFill>
                  <a:schemeClr val="bg1"/>
                </a:solidFill>
              </a:rPr>
              <a:t> K. Sociology and Psychology for the Dental Team. 2016.  </a:t>
            </a:r>
          </a:p>
        </p:txBody>
      </p:sp>
    </p:spTree>
    <p:extLst>
      <p:ext uri="{BB962C8B-B14F-4D97-AF65-F5344CB8AC3E}">
        <p14:creationId xmlns:p14="http://schemas.microsoft.com/office/powerpoint/2010/main" val="191256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5406</TotalTime>
  <Words>4429</Words>
  <Application>Microsoft Office PowerPoint</Application>
  <PresentationFormat>Widescreen</PresentationFormat>
  <Paragraphs>362</Paragraphs>
  <Slides>32</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Arial</vt:lpstr>
      <vt:lpstr>Calibri</vt:lpstr>
      <vt:lpstr>Calibri Light</vt:lpstr>
      <vt:lpstr>Lucida Handwriting</vt:lpstr>
      <vt:lpstr>Times New Roman</vt:lpstr>
      <vt:lpstr>Trebuchet MS</vt:lpstr>
      <vt:lpstr>Wingdings</vt:lpstr>
      <vt:lpstr>Office Theme</vt:lpstr>
      <vt:lpstr>2_Office Theme</vt:lpstr>
      <vt:lpstr>3_Office Theme</vt:lpstr>
      <vt:lpstr>Socialinė Psichologija Odontologijoje</vt:lpstr>
      <vt:lpstr>Pranešimo planas</vt:lpstr>
      <vt:lpstr>Odontologija – tai socialinis įsipareigojimas</vt:lpstr>
      <vt:lpstr>Psichologija Odontologijoje</vt:lpstr>
      <vt:lpstr>   Pacientai, nesilaikantys stomatolgo  rekomendacijų</vt:lpstr>
      <vt:lpstr>Kliūtys savalaikiam dantų gydymui</vt:lpstr>
      <vt:lpstr>Nebendradarbiaujančių pacientų valdymas: ką daryti ir ko ne</vt:lpstr>
      <vt:lpstr>Skausmo Psichologija</vt:lpstr>
      <vt:lpstr>Simptomų Suvokimo Psichologija</vt:lpstr>
      <vt:lpstr>Odontologai turi pažinti savo pacientus!</vt:lpstr>
      <vt:lpstr>Į pacientą sutelkta priežiūra</vt:lpstr>
      <vt:lpstr>Efektyvaus Bendravimo Rezultatai</vt:lpstr>
      <vt:lpstr>Odontologiniai Pacientai</vt:lpstr>
      <vt:lpstr>Bendravimo kliūtys</vt:lpstr>
      <vt:lpstr>“CLASS”  Strategija </vt:lpstr>
      <vt:lpstr>PowerPoint Presentation</vt:lpstr>
      <vt:lpstr>PowerPoint Presentation</vt:lpstr>
      <vt:lpstr>Motyvaciniai pokalbiai</vt:lpstr>
      <vt:lpstr>RULE MOTIVACIJOS PRINCIPAI</vt:lpstr>
      <vt:lpstr>MOTYVACIJOS TEORIJA</vt:lpstr>
      <vt:lpstr>PowerPoint Presentation</vt:lpstr>
      <vt:lpstr>Svarbiausi, komunikaciją gerinantys įgūdžiai</vt:lpstr>
      <vt:lpstr>PIRMAS ĮGŪDIS: Tapkite įsitraukiančiu klausytoju</vt:lpstr>
      <vt:lpstr>ANTRAS ĮGŪDIS: Kreipkite dėmesį į neverbalinio bendravimo signalus </vt:lpstr>
      <vt:lpstr>TREČIAS ĮGŪDIS: Valdykite savo stresą</vt:lpstr>
      <vt:lpstr>Stresas Odontologijoje</vt:lpstr>
      <vt:lpstr>PowerPoint Presentation</vt:lpstr>
      <vt:lpstr>Streso valdymas ir galimybės išvengti perdegimo sindromo </vt:lpstr>
      <vt:lpstr>Burnout Self-Test https://www.mindtools.com/pages/article/newTCS_08.htm</vt:lpstr>
      <vt:lpstr>Burnout Self-Test https://www.mindtools.com/pages/article/newTCS_08.htm</vt:lpstr>
      <vt:lpstr>Perdegimo sindromo testas https://www.mindtools.com/pages/article/newTCS_08.htm</vt:lpstr>
      <vt:lpstr>Nitobe Sodas , Britų Kolumbijos Universiteto teritorijoje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Psychology in Dentistry</dc:title>
  <dc:creator>Jolanta Aleksejuniene</dc:creator>
  <cp:lastModifiedBy>Windows User</cp:lastModifiedBy>
  <cp:revision>201</cp:revision>
  <dcterms:created xsi:type="dcterms:W3CDTF">2017-05-23T00:40:21Z</dcterms:created>
  <dcterms:modified xsi:type="dcterms:W3CDTF">2019-09-27T13:37:43Z</dcterms:modified>
</cp:coreProperties>
</file>